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15"/>
  </p:notesMasterIdLst>
  <p:sldIdLst>
    <p:sldId id="256" r:id="rId2"/>
    <p:sldId id="260" r:id="rId3"/>
    <p:sldId id="257" r:id="rId4"/>
    <p:sldId id="296" r:id="rId5"/>
    <p:sldId id="295" r:id="rId6"/>
    <p:sldId id="297" r:id="rId7"/>
    <p:sldId id="298" r:id="rId8"/>
    <p:sldId id="261" r:id="rId9"/>
    <p:sldId id="299" r:id="rId10"/>
    <p:sldId id="300" r:id="rId11"/>
    <p:sldId id="301" r:id="rId12"/>
    <p:sldId id="302" r:id="rId13"/>
    <p:sldId id="258" r:id="rId14"/>
  </p:sldIdLst>
  <p:sldSz cx="9144000" cy="5143500" type="screen16x9"/>
  <p:notesSz cx="6858000" cy="9144000"/>
  <p:embeddedFontLst>
    <p:embeddedFont>
      <p:font typeface="Calibri" panose="020F0502020204030204" pitchFamily="34" charset="0"/>
      <p:regular r:id="rId16"/>
      <p:bold r:id="rId17"/>
      <p:italic r:id="rId18"/>
      <p:boldItalic r:id="rId19"/>
    </p:embeddedFont>
    <p:embeddedFont>
      <p:font typeface="Merriweather" pitchFamily="2" charset="0"/>
      <p:regular r:id="rId20"/>
      <p:bold r:id="rId21"/>
      <p:italic r:id="rId22"/>
      <p:boldItalic r:id="rId23"/>
    </p:embeddedFont>
    <p:embeddedFont>
      <p:font typeface="Raleway" pitchFamily="2"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1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8F5ED6B-40B9-40AC-8FA2-20DD159D144C}">
  <a:tblStyle styleId="{98F5ED6B-40B9-40AC-8FA2-20DD159D144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46B68A2A-B305-4263-850F-5E2D87496A6D}"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16" autoAdjust="0"/>
    <p:restoredTop sz="94660"/>
  </p:normalViewPr>
  <p:slideViewPr>
    <p:cSldViewPr snapToGrid="0">
      <p:cViewPr>
        <p:scale>
          <a:sx n="100" d="100"/>
          <a:sy n="100" d="100"/>
        </p:scale>
        <p:origin x="100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615119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0752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496919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990607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408805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05837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13518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4458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accent3"/>
        </a:solidFill>
        <a:effectLst/>
      </p:bgPr>
    </p:bg>
    <p:spTree>
      <p:nvGrpSpPr>
        <p:cNvPr id="1" name="Shape 9"/>
        <p:cNvGrpSpPr/>
        <p:nvPr/>
      </p:nvGrpSpPr>
      <p:grpSpPr>
        <a:xfrm>
          <a:off x="0" y="0"/>
          <a:ext cx="0" cy="0"/>
          <a:chOff x="0" y="0"/>
          <a:chExt cx="0" cy="0"/>
        </a:xfrm>
      </p:grpSpPr>
      <p:sp>
        <p:nvSpPr>
          <p:cNvPr id="10" name="Google Shape;10;p2"/>
          <p:cNvSpPr/>
          <p:nvPr/>
        </p:nvSpPr>
        <p:spPr>
          <a:xfrm>
            <a:off x="100" y="2580675"/>
            <a:ext cx="9144000" cy="25629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903500" y="1786850"/>
            <a:ext cx="5337000" cy="1569900"/>
          </a:xfrm>
          <a:prstGeom prst="rect">
            <a:avLst/>
          </a:prstGeom>
          <a:no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1944450" y="1831388"/>
            <a:ext cx="5255100" cy="1480800"/>
          </a:xfrm>
          <a:prstGeom prst="rect">
            <a:avLst/>
          </a:prstGeom>
          <a:solidFill>
            <a:schemeClr val="dk1"/>
          </a:solidFill>
        </p:spPr>
        <p:txBody>
          <a:bodyPr spcFirstLastPara="1" wrap="square" lIns="91425" tIns="91425" rIns="91425" bIns="91425" anchor="ctr" anchorCtr="0">
            <a:noAutofit/>
          </a:bodyPr>
          <a:lstStyle>
            <a:lvl1pPr lvl="0" algn="ctr">
              <a:spcBef>
                <a:spcPts val="0"/>
              </a:spcBef>
              <a:spcAft>
                <a:spcPts val="0"/>
              </a:spcAft>
              <a:buClr>
                <a:schemeClr val="lt1"/>
              </a:buClr>
              <a:buSzPts val="3600"/>
              <a:buNone/>
              <a:defRPr sz="3600">
                <a:solidFill>
                  <a:schemeClr val="lt1"/>
                </a:solidFill>
              </a:defRPr>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dk1"/>
        </a:solidFill>
        <a:effectLst/>
      </p:bgPr>
    </p:bg>
    <p:spTree>
      <p:nvGrpSpPr>
        <p:cNvPr id="1" name="Shape 19"/>
        <p:cNvGrpSpPr/>
        <p:nvPr/>
      </p:nvGrpSpPr>
      <p:grpSpPr>
        <a:xfrm>
          <a:off x="0" y="0"/>
          <a:ext cx="0" cy="0"/>
          <a:chOff x="0" y="0"/>
          <a:chExt cx="0" cy="0"/>
        </a:xfrm>
      </p:grpSpPr>
      <p:sp>
        <p:nvSpPr>
          <p:cNvPr id="20" name="Google Shape;20;p4"/>
          <p:cNvSpPr/>
          <p:nvPr/>
        </p:nvSpPr>
        <p:spPr>
          <a:xfrm>
            <a:off x="100" y="0"/>
            <a:ext cx="9144000" cy="1641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4087475" y="1147237"/>
            <a:ext cx="969300" cy="969300"/>
          </a:xfrm>
          <a:prstGeom prst="rect">
            <a:avLst/>
          </a:prstGeom>
          <a:no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p:nvPr/>
        </p:nvSpPr>
        <p:spPr>
          <a:xfrm>
            <a:off x="4135950" y="1208048"/>
            <a:ext cx="872100" cy="8475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txBox="1">
            <a:spLocks noGrp="1"/>
          </p:cNvSpPr>
          <p:nvPr>
            <p:ph type="body" idx="1"/>
          </p:nvPr>
        </p:nvSpPr>
        <p:spPr>
          <a:xfrm>
            <a:off x="1568100" y="2314200"/>
            <a:ext cx="6007800" cy="819900"/>
          </a:xfrm>
          <a:prstGeom prst="rect">
            <a:avLst/>
          </a:prstGeom>
        </p:spPr>
        <p:txBody>
          <a:bodyPr spcFirstLastPara="1" wrap="square" lIns="91425" tIns="91425" rIns="91425" bIns="91425" anchor="t" anchorCtr="0">
            <a:noAutofit/>
          </a:bodyPr>
          <a:lstStyle>
            <a:lvl1pPr marL="457200" lvl="0" indent="-342900" algn="ctr" rtl="0">
              <a:spcBef>
                <a:spcPts val="600"/>
              </a:spcBef>
              <a:spcAft>
                <a:spcPts val="0"/>
              </a:spcAft>
              <a:buClr>
                <a:srgbClr val="FFFFFF"/>
              </a:buClr>
              <a:buSzPts val="1800"/>
              <a:buFont typeface="Merriweather"/>
              <a:buChar char="◉"/>
              <a:defRPr i="1">
                <a:solidFill>
                  <a:srgbClr val="FFFFFF"/>
                </a:solidFill>
                <a:latin typeface="Merriweather"/>
                <a:ea typeface="Merriweather"/>
                <a:cs typeface="Merriweather"/>
                <a:sym typeface="Merriweather"/>
              </a:defRPr>
            </a:lvl1pPr>
            <a:lvl2pPr marL="914400" lvl="1" indent="-381000" algn="ctr" rtl="0">
              <a:spcBef>
                <a:spcPts val="0"/>
              </a:spcBef>
              <a:spcAft>
                <a:spcPts val="0"/>
              </a:spcAft>
              <a:buClr>
                <a:srgbClr val="FFFFFF"/>
              </a:buClr>
              <a:buSzPts val="2400"/>
              <a:buFont typeface="Merriweather"/>
              <a:buChar char="○"/>
              <a:defRPr i="1">
                <a:solidFill>
                  <a:srgbClr val="FFFFFF"/>
                </a:solidFill>
                <a:latin typeface="Merriweather"/>
                <a:ea typeface="Merriweather"/>
                <a:cs typeface="Merriweather"/>
                <a:sym typeface="Merriweather"/>
              </a:defRPr>
            </a:lvl2pPr>
            <a:lvl3pPr marL="1371600" lvl="2" indent="-381000" algn="ctr" rtl="0">
              <a:spcBef>
                <a:spcPts val="0"/>
              </a:spcBef>
              <a:spcAft>
                <a:spcPts val="0"/>
              </a:spcAft>
              <a:buClr>
                <a:srgbClr val="FFFFFF"/>
              </a:buClr>
              <a:buSzPts val="2400"/>
              <a:buFont typeface="Merriweather"/>
              <a:buChar char="■"/>
              <a:defRPr i="1">
                <a:solidFill>
                  <a:srgbClr val="FFFFFF"/>
                </a:solidFill>
                <a:latin typeface="Merriweather"/>
                <a:ea typeface="Merriweather"/>
                <a:cs typeface="Merriweather"/>
                <a:sym typeface="Merriweather"/>
              </a:defRPr>
            </a:lvl3pPr>
            <a:lvl4pPr marL="1828800" lvl="3" indent="-381000" algn="ctr" rtl="0">
              <a:spcBef>
                <a:spcPts val="0"/>
              </a:spcBef>
              <a:spcAft>
                <a:spcPts val="0"/>
              </a:spcAft>
              <a:buClr>
                <a:srgbClr val="FFFFFF"/>
              </a:buClr>
              <a:buSzPts val="2400"/>
              <a:buFont typeface="Merriweather"/>
              <a:buChar char="●"/>
              <a:defRPr i="1">
                <a:solidFill>
                  <a:srgbClr val="FFFFFF"/>
                </a:solidFill>
                <a:latin typeface="Merriweather"/>
                <a:ea typeface="Merriweather"/>
                <a:cs typeface="Merriweather"/>
                <a:sym typeface="Merriweather"/>
              </a:defRPr>
            </a:lvl4pPr>
            <a:lvl5pPr marL="2286000" lvl="4" indent="-381000" algn="ctr" rtl="0">
              <a:spcBef>
                <a:spcPts val="0"/>
              </a:spcBef>
              <a:spcAft>
                <a:spcPts val="0"/>
              </a:spcAft>
              <a:buClr>
                <a:srgbClr val="FFFFFF"/>
              </a:buClr>
              <a:buSzPts val="2400"/>
              <a:buFont typeface="Merriweather"/>
              <a:buChar char="○"/>
              <a:defRPr i="1">
                <a:solidFill>
                  <a:srgbClr val="FFFFFF"/>
                </a:solidFill>
                <a:latin typeface="Merriweather"/>
                <a:ea typeface="Merriweather"/>
                <a:cs typeface="Merriweather"/>
                <a:sym typeface="Merriweather"/>
              </a:defRPr>
            </a:lvl5pPr>
            <a:lvl6pPr marL="2743200" lvl="5" indent="-381000" algn="ctr" rtl="0">
              <a:spcBef>
                <a:spcPts val="0"/>
              </a:spcBef>
              <a:spcAft>
                <a:spcPts val="0"/>
              </a:spcAft>
              <a:buClr>
                <a:srgbClr val="FFFFFF"/>
              </a:buClr>
              <a:buSzPts val="2400"/>
              <a:buFont typeface="Merriweather"/>
              <a:buChar char="■"/>
              <a:defRPr i="1">
                <a:solidFill>
                  <a:srgbClr val="FFFFFF"/>
                </a:solidFill>
                <a:latin typeface="Merriweather"/>
                <a:ea typeface="Merriweather"/>
                <a:cs typeface="Merriweather"/>
                <a:sym typeface="Merriweather"/>
              </a:defRPr>
            </a:lvl6pPr>
            <a:lvl7pPr marL="3200400" lvl="6" indent="-381000" algn="ctr" rtl="0">
              <a:spcBef>
                <a:spcPts val="0"/>
              </a:spcBef>
              <a:spcAft>
                <a:spcPts val="0"/>
              </a:spcAft>
              <a:buClr>
                <a:srgbClr val="FFFFFF"/>
              </a:buClr>
              <a:buSzPts val="2400"/>
              <a:buFont typeface="Merriweather"/>
              <a:buChar char="●"/>
              <a:defRPr i="1">
                <a:solidFill>
                  <a:srgbClr val="FFFFFF"/>
                </a:solidFill>
                <a:latin typeface="Merriweather"/>
                <a:ea typeface="Merriweather"/>
                <a:cs typeface="Merriweather"/>
                <a:sym typeface="Merriweather"/>
              </a:defRPr>
            </a:lvl7pPr>
            <a:lvl8pPr marL="3657600" lvl="7" indent="-381000" algn="ctr" rtl="0">
              <a:spcBef>
                <a:spcPts val="0"/>
              </a:spcBef>
              <a:spcAft>
                <a:spcPts val="0"/>
              </a:spcAft>
              <a:buClr>
                <a:srgbClr val="FFFFFF"/>
              </a:buClr>
              <a:buSzPts val="2400"/>
              <a:buFont typeface="Merriweather"/>
              <a:buChar char="○"/>
              <a:defRPr i="1">
                <a:solidFill>
                  <a:srgbClr val="FFFFFF"/>
                </a:solidFill>
                <a:latin typeface="Merriweather"/>
                <a:ea typeface="Merriweather"/>
                <a:cs typeface="Merriweather"/>
                <a:sym typeface="Merriweather"/>
              </a:defRPr>
            </a:lvl8pPr>
            <a:lvl9pPr marL="4114800" lvl="8" indent="-381000" algn="ctr">
              <a:spcBef>
                <a:spcPts val="0"/>
              </a:spcBef>
              <a:spcAft>
                <a:spcPts val="0"/>
              </a:spcAft>
              <a:buClr>
                <a:srgbClr val="FFFFFF"/>
              </a:buClr>
              <a:buSzPts val="2400"/>
              <a:buFont typeface="Merriweather"/>
              <a:buChar char="■"/>
              <a:defRPr i="1">
                <a:solidFill>
                  <a:srgbClr val="FFFFFF"/>
                </a:solidFill>
                <a:latin typeface="Merriweather"/>
                <a:ea typeface="Merriweather"/>
                <a:cs typeface="Merriweather"/>
                <a:sym typeface="Merriweather"/>
              </a:defRPr>
            </a:lvl9pPr>
          </a:lstStyle>
          <a:p>
            <a:endParaRPr/>
          </a:p>
        </p:txBody>
      </p:sp>
      <p:sp>
        <p:nvSpPr>
          <p:cNvPr id="24" name="Google Shape;24;p4"/>
          <p:cNvSpPr txBox="1"/>
          <p:nvPr/>
        </p:nvSpPr>
        <p:spPr>
          <a:xfrm>
            <a:off x="3593400" y="1134156"/>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chemeClr val="dk1"/>
                </a:solidFill>
                <a:latin typeface="Raleway"/>
                <a:ea typeface="Raleway"/>
                <a:cs typeface="Raleway"/>
                <a:sym typeface="Raleway"/>
              </a:rPr>
              <a:t>“</a:t>
            </a:r>
            <a:endParaRPr sz="9600">
              <a:solidFill>
                <a:schemeClr val="dk1"/>
              </a:solidFill>
              <a:latin typeface="Raleway"/>
              <a:ea typeface="Raleway"/>
              <a:cs typeface="Raleway"/>
              <a:sym typeface="Raleway"/>
            </a:endParaRPr>
          </a:p>
        </p:txBody>
      </p:sp>
      <p:sp>
        <p:nvSpPr>
          <p:cNvPr id="25" name="Google Shape;25;p4"/>
          <p:cNvSpPr txBox="1">
            <a:spLocks noGrp="1"/>
          </p:cNvSpPr>
          <p:nvPr>
            <p:ph type="sldNum" idx="12"/>
          </p:nvPr>
        </p:nvSpPr>
        <p:spPr>
          <a:xfrm>
            <a:off x="4297650" y="4764749"/>
            <a:ext cx="548700" cy="302700"/>
          </a:xfrm>
          <a:prstGeom prst="rect">
            <a:avLst/>
          </a:prstGeom>
        </p:spPr>
        <p:txBody>
          <a:bodyPr spcFirstLastPara="1" wrap="square" lIns="91425" tIns="91425" rIns="91425" bIns="91425" anchor="t" anchorCtr="0">
            <a:noAutofit/>
          </a:bodyPr>
          <a:lstStyle>
            <a:lvl1pPr lvl="0">
              <a:buNone/>
              <a:defRPr>
                <a:solidFill>
                  <a:schemeClr val="accent3"/>
                </a:solidFill>
                <a:latin typeface="Merriweather"/>
                <a:ea typeface="Merriweather"/>
                <a:cs typeface="Merriweather"/>
                <a:sym typeface="Merriweather"/>
              </a:defRPr>
            </a:lvl1pPr>
            <a:lvl2pPr lvl="1">
              <a:buNone/>
              <a:defRPr>
                <a:solidFill>
                  <a:schemeClr val="accent3"/>
                </a:solidFill>
                <a:latin typeface="Merriweather"/>
                <a:ea typeface="Merriweather"/>
                <a:cs typeface="Merriweather"/>
                <a:sym typeface="Merriweather"/>
              </a:defRPr>
            </a:lvl2pPr>
            <a:lvl3pPr lvl="2">
              <a:buNone/>
              <a:defRPr>
                <a:solidFill>
                  <a:schemeClr val="accent3"/>
                </a:solidFill>
                <a:latin typeface="Merriweather"/>
                <a:ea typeface="Merriweather"/>
                <a:cs typeface="Merriweather"/>
                <a:sym typeface="Merriweather"/>
              </a:defRPr>
            </a:lvl3pPr>
            <a:lvl4pPr lvl="3">
              <a:buNone/>
              <a:defRPr>
                <a:solidFill>
                  <a:schemeClr val="accent3"/>
                </a:solidFill>
                <a:latin typeface="Merriweather"/>
                <a:ea typeface="Merriweather"/>
                <a:cs typeface="Merriweather"/>
                <a:sym typeface="Merriweather"/>
              </a:defRPr>
            </a:lvl4pPr>
            <a:lvl5pPr lvl="4">
              <a:buNone/>
              <a:defRPr>
                <a:solidFill>
                  <a:schemeClr val="accent3"/>
                </a:solidFill>
                <a:latin typeface="Merriweather"/>
                <a:ea typeface="Merriweather"/>
                <a:cs typeface="Merriweather"/>
                <a:sym typeface="Merriweather"/>
              </a:defRPr>
            </a:lvl5pPr>
            <a:lvl6pPr lvl="5">
              <a:buNone/>
              <a:defRPr>
                <a:solidFill>
                  <a:schemeClr val="accent3"/>
                </a:solidFill>
                <a:latin typeface="Merriweather"/>
                <a:ea typeface="Merriweather"/>
                <a:cs typeface="Merriweather"/>
                <a:sym typeface="Merriweather"/>
              </a:defRPr>
            </a:lvl6pPr>
            <a:lvl7pPr lvl="6">
              <a:buNone/>
              <a:defRPr>
                <a:solidFill>
                  <a:schemeClr val="accent3"/>
                </a:solidFill>
                <a:latin typeface="Merriweather"/>
                <a:ea typeface="Merriweather"/>
                <a:cs typeface="Merriweather"/>
                <a:sym typeface="Merriweather"/>
              </a:defRPr>
            </a:lvl7pPr>
            <a:lvl8pPr lvl="7">
              <a:buNone/>
              <a:defRPr>
                <a:solidFill>
                  <a:schemeClr val="accent3"/>
                </a:solidFill>
                <a:latin typeface="Merriweather"/>
                <a:ea typeface="Merriweather"/>
                <a:cs typeface="Merriweather"/>
                <a:sym typeface="Merriweather"/>
              </a:defRPr>
            </a:lvl8pPr>
            <a:lvl9pPr lvl="8">
              <a:buNone/>
              <a:defRPr>
                <a:solidFill>
                  <a:schemeClr val="accent3"/>
                </a:solidFill>
                <a:latin typeface="Merriweather"/>
                <a:ea typeface="Merriweather"/>
                <a:cs typeface="Merriweather"/>
                <a:sym typeface="Merriweather"/>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6"/>
        <p:cNvGrpSpPr/>
        <p:nvPr/>
      </p:nvGrpSpPr>
      <p:grpSpPr>
        <a:xfrm>
          <a:off x="0" y="0"/>
          <a:ext cx="0" cy="0"/>
          <a:chOff x="0" y="0"/>
          <a:chExt cx="0" cy="0"/>
        </a:xfrm>
      </p:grpSpPr>
      <p:sp>
        <p:nvSpPr>
          <p:cNvPr id="27" name="Google Shape;27;p5"/>
          <p:cNvSpPr/>
          <p:nvPr/>
        </p:nvSpPr>
        <p:spPr>
          <a:xfrm>
            <a:off x="100" y="0"/>
            <a:ext cx="9144000" cy="796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p:nvPr/>
        </p:nvSpPr>
        <p:spPr>
          <a:xfrm>
            <a:off x="1777275" y="522975"/>
            <a:ext cx="5589600" cy="546900"/>
          </a:xfrm>
          <a:prstGeom prst="rect">
            <a:avLst/>
          </a:prstGeom>
          <a:noFill/>
          <a:ln w="9525" cap="flat"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txBox="1">
            <a:spLocks noGrp="1"/>
          </p:cNvSpPr>
          <p:nvPr>
            <p:ph type="title"/>
          </p:nvPr>
        </p:nvSpPr>
        <p:spPr>
          <a:xfrm>
            <a:off x="1810200" y="557513"/>
            <a:ext cx="5523600" cy="4779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a:lvl1pPr>
            <a:lvl2pPr lvl="1">
              <a:spcBef>
                <a:spcPts val="0"/>
              </a:spcBef>
              <a:spcAft>
                <a:spcPts val="0"/>
              </a:spcAft>
              <a:buSzPts val="1600"/>
              <a:buNone/>
              <a:defRPr/>
            </a:lvl2pPr>
            <a:lvl3pPr lvl="2">
              <a:spcBef>
                <a:spcPts val="0"/>
              </a:spcBef>
              <a:spcAft>
                <a:spcPts val="0"/>
              </a:spcAft>
              <a:buSzPts val="1600"/>
              <a:buNone/>
              <a:defRPr/>
            </a:lvl3pPr>
            <a:lvl4pPr lvl="3">
              <a:spcBef>
                <a:spcPts val="0"/>
              </a:spcBef>
              <a:spcAft>
                <a:spcPts val="0"/>
              </a:spcAft>
              <a:buSzPts val="1600"/>
              <a:buNone/>
              <a:defRPr/>
            </a:lvl4pPr>
            <a:lvl5pPr lvl="4">
              <a:spcBef>
                <a:spcPts val="0"/>
              </a:spcBef>
              <a:spcAft>
                <a:spcPts val="0"/>
              </a:spcAft>
              <a:buSzPts val="1600"/>
              <a:buNone/>
              <a:defRPr/>
            </a:lvl5pPr>
            <a:lvl6pPr lvl="5">
              <a:spcBef>
                <a:spcPts val="0"/>
              </a:spcBef>
              <a:spcAft>
                <a:spcPts val="0"/>
              </a:spcAft>
              <a:buSzPts val="1600"/>
              <a:buNone/>
              <a:defRPr/>
            </a:lvl6pPr>
            <a:lvl7pPr lvl="6">
              <a:spcBef>
                <a:spcPts val="0"/>
              </a:spcBef>
              <a:spcAft>
                <a:spcPts val="0"/>
              </a:spcAft>
              <a:buSzPts val="1600"/>
              <a:buNone/>
              <a:defRPr/>
            </a:lvl7pPr>
            <a:lvl8pPr lvl="7">
              <a:spcBef>
                <a:spcPts val="0"/>
              </a:spcBef>
              <a:spcAft>
                <a:spcPts val="0"/>
              </a:spcAft>
              <a:buSzPts val="1600"/>
              <a:buNone/>
              <a:defRPr/>
            </a:lvl8pPr>
            <a:lvl9pPr lvl="8">
              <a:spcBef>
                <a:spcPts val="0"/>
              </a:spcBef>
              <a:spcAft>
                <a:spcPts val="0"/>
              </a:spcAft>
              <a:buSzPts val="1600"/>
              <a:buNone/>
              <a:defRPr/>
            </a:lvl9pPr>
          </a:lstStyle>
          <a:p>
            <a:endParaRPr/>
          </a:p>
        </p:txBody>
      </p:sp>
      <p:sp>
        <p:nvSpPr>
          <p:cNvPr id="30" name="Google Shape;30;p5"/>
          <p:cNvSpPr txBox="1">
            <a:spLocks noGrp="1"/>
          </p:cNvSpPr>
          <p:nvPr>
            <p:ph type="body" idx="1"/>
          </p:nvPr>
        </p:nvSpPr>
        <p:spPr>
          <a:xfrm>
            <a:off x="457200" y="1403306"/>
            <a:ext cx="8229600" cy="35226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31" name="Google Shape;31;p5"/>
          <p:cNvSpPr txBox="1">
            <a:spLocks noGrp="1"/>
          </p:cNvSpPr>
          <p:nvPr>
            <p:ph type="sldNum" idx="12"/>
          </p:nvPr>
        </p:nvSpPr>
        <p:spPr>
          <a:xfrm>
            <a:off x="4297650" y="4764749"/>
            <a:ext cx="548700" cy="3027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2"/>
        <p:cNvGrpSpPr/>
        <p:nvPr/>
      </p:nvGrpSpPr>
      <p:grpSpPr>
        <a:xfrm>
          <a:off x="0" y="0"/>
          <a:ext cx="0" cy="0"/>
          <a:chOff x="0" y="0"/>
          <a:chExt cx="0" cy="0"/>
        </a:xfrm>
      </p:grpSpPr>
      <p:sp>
        <p:nvSpPr>
          <p:cNvPr id="33" name="Google Shape;33;p6"/>
          <p:cNvSpPr/>
          <p:nvPr/>
        </p:nvSpPr>
        <p:spPr>
          <a:xfrm>
            <a:off x="100" y="0"/>
            <a:ext cx="9144000" cy="7968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p:nvPr/>
        </p:nvSpPr>
        <p:spPr>
          <a:xfrm>
            <a:off x="1777275" y="522975"/>
            <a:ext cx="5589600" cy="546900"/>
          </a:xfrm>
          <a:prstGeom prst="rect">
            <a:avLst/>
          </a:prstGeom>
          <a:noFill/>
          <a:ln w="9525" cap="flat" cmpd="sng">
            <a:solidFill>
              <a:srgbClr val="22222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6"/>
          <p:cNvSpPr txBox="1">
            <a:spLocks noGrp="1"/>
          </p:cNvSpPr>
          <p:nvPr>
            <p:ph type="body" idx="1"/>
          </p:nvPr>
        </p:nvSpPr>
        <p:spPr>
          <a:xfrm>
            <a:off x="457200" y="1397363"/>
            <a:ext cx="3994500" cy="3528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6" name="Google Shape;36;p6"/>
          <p:cNvSpPr txBox="1">
            <a:spLocks noGrp="1"/>
          </p:cNvSpPr>
          <p:nvPr>
            <p:ph type="body" idx="2"/>
          </p:nvPr>
        </p:nvSpPr>
        <p:spPr>
          <a:xfrm>
            <a:off x="4692274" y="1397363"/>
            <a:ext cx="3994500" cy="3528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37" name="Google Shape;37;p6"/>
          <p:cNvSpPr txBox="1">
            <a:spLocks noGrp="1"/>
          </p:cNvSpPr>
          <p:nvPr>
            <p:ph type="title"/>
          </p:nvPr>
        </p:nvSpPr>
        <p:spPr>
          <a:xfrm>
            <a:off x="1810200" y="557513"/>
            <a:ext cx="5523600" cy="477900"/>
          </a:xfrm>
          <a:prstGeom prst="rect">
            <a:avLst/>
          </a:prstGeom>
        </p:spPr>
        <p:txBody>
          <a:bodyPr spcFirstLastPara="1" wrap="square" lIns="91425" tIns="91425" rIns="91425" bIns="91425" anchor="ctr"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8" name="Google Shape;38;p6"/>
          <p:cNvSpPr txBox="1">
            <a:spLocks noGrp="1"/>
          </p:cNvSpPr>
          <p:nvPr>
            <p:ph type="sldNum" idx="12"/>
          </p:nvPr>
        </p:nvSpPr>
        <p:spPr>
          <a:xfrm>
            <a:off x="4297650" y="4764749"/>
            <a:ext cx="548700" cy="3027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light" type="blank">
  <p:cSld name="BLANK">
    <p:bg>
      <p:bgPr>
        <a:solidFill>
          <a:schemeClr val="accent3"/>
        </a:solidFill>
        <a:effectLst/>
      </p:bgPr>
    </p:bg>
    <p:spTree>
      <p:nvGrpSpPr>
        <p:cNvPr id="1" name="Shape 56"/>
        <p:cNvGrpSpPr/>
        <p:nvPr/>
      </p:nvGrpSpPr>
      <p:grpSpPr>
        <a:xfrm>
          <a:off x="0" y="0"/>
          <a:ext cx="0" cy="0"/>
          <a:chOff x="0" y="0"/>
          <a:chExt cx="0" cy="0"/>
        </a:xfrm>
      </p:grpSpPr>
      <p:sp>
        <p:nvSpPr>
          <p:cNvPr id="57" name="Google Shape;57;p10"/>
          <p:cNvSpPr/>
          <p:nvPr/>
        </p:nvSpPr>
        <p:spPr>
          <a:xfrm>
            <a:off x="322800" y="328500"/>
            <a:ext cx="8498400" cy="4486500"/>
          </a:xfrm>
          <a:prstGeom prst="rect">
            <a:avLst/>
          </a:prstGeom>
          <a:noFill/>
          <a:ln w="952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10"/>
          <p:cNvSpPr/>
          <p:nvPr/>
        </p:nvSpPr>
        <p:spPr>
          <a:xfrm>
            <a:off x="385544" y="389475"/>
            <a:ext cx="8373000" cy="4364700"/>
          </a:xfrm>
          <a:prstGeom prst="rect">
            <a:avLst/>
          </a:prstGeom>
          <a:noFill/>
          <a:ln w="28575" cap="flat" cmpd="sng">
            <a:solidFill>
              <a:schemeClr val="dk1"/>
            </a:solidFill>
            <a:prstDash val="solid"/>
            <a:miter lim="8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10"/>
          <p:cNvSpPr txBox="1">
            <a:spLocks noGrp="1"/>
          </p:cNvSpPr>
          <p:nvPr>
            <p:ph type="sldNum" idx="12"/>
          </p:nvPr>
        </p:nvSpPr>
        <p:spPr>
          <a:xfrm>
            <a:off x="4297650" y="4764749"/>
            <a:ext cx="548700" cy="3027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810300" y="556800"/>
            <a:ext cx="5523600" cy="477900"/>
          </a:xfrm>
          <a:prstGeom prst="rect">
            <a:avLst/>
          </a:prstGeom>
          <a:solidFill>
            <a:schemeClr val="dk1"/>
          </a:solidFill>
          <a:ln>
            <a:noFill/>
          </a:ln>
        </p:spPr>
        <p:txBody>
          <a:bodyPr spcFirstLastPara="1" wrap="square" lIns="91425" tIns="91425" rIns="91425" bIns="91425" anchor="ctr" anchorCtr="0">
            <a:noAutofit/>
          </a:bodyPr>
          <a:lstStyle>
            <a:lvl1pPr lvl="0" algn="ctr">
              <a:spcBef>
                <a:spcPts val="0"/>
              </a:spcBef>
              <a:spcAft>
                <a:spcPts val="0"/>
              </a:spcAft>
              <a:buClr>
                <a:schemeClr val="lt1"/>
              </a:buClr>
              <a:buSzPts val="1600"/>
              <a:buFont typeface="Merriweather"/>
              <a:buNone/>
              <a:defRPr sz="1600">
                <a:solidFill>
                  <a:schemeClr val="lt1"/>
                </a:solidFill>
                <a:latin typeface="Merriweather"/>
                <a:ea typeface="Merriweather"/>
                <a:cs typeface="Merriweather"/>
                <a:sym typeface="Merriweather"/>
              </a:defRPr>
            </a:lvl1pPr>
            <a:lvl2pPr lvl="1" algn="ctr">
              <a:spcBef>
                <a:spcPts val="0"/>
              </a:spcBef>
              <a:spcAft>
                <a:spcPts val="0"/>
              </a:spcAft>
              <a:buClr>
                <a:schemeClr val="lt1"/>
              </a:buClr>
              <a:buSzPts val="1600"/>
              <a:buFont typeface="Merriweather"/>
              <a:buNone/>
              <a:defRPr sz="1600">
                <a:solidFill>
                  <a:schemeClr val="lt1"/>
                </a:solidFill>
                <a:latin typeface="Merriweather"/>
                <a:ea typeface="Merriweather"/>
                <a:cs typeface="Merriweather"/>
                <a:sym typeface="Merriweather"/>
              </a:defRPr>
            </a:lvl2pPr>
            <a:lvl3pPr lvl="2" algn="ctr">
              <a:spcBef>
                <a:spcPts val="0"/>
              </a:spcBef>
              <a:spcAft>
                <a:spcPts val="0"/>
              </a:spcAft>
              <a:buClr>
                <a:schemeClr val="lt1"/>
              </a:buClr>
              <a:buSzPts val="1600"/>
              <a:buFont typeface="Merriweather"/>
              <a:buNone/>
              <a:defRPr sz="1600">
                <a:solidFill>
                  <a:schemeClr val="lt1"/>
                </a:solidFill>
                <a:latin typeface="Merriweather"/>
                <a:ea typeface="Merriweather"/>
                <a:cs typeface="Merriweather"/>
                <a:sym typeface="Merriweather"/>
              </a:defRPr>
            </a:lvl3pPr>
            <a:lvl4pPr lvl="3" algn="ctr">
              <a:spcBef>
                <a:spcPts val="0"/>
              </a:spcBef>
              <a:spcAft>
                <a:spcPts val="0"/>
              </a:spcAft>
              <a:buClr>
                <a:schemeClr val="lt1"/>
              </a:buClr>
              <a:buSzPts val="1600"/>
              <a:buFont typeface="Merriweather"/>
              <a:buNone/>
              <a:defRPr sz="1600">
                <a:solidFill>
                  <a:schemeClr val="lt1"/>
                </a:solidFill>
                <a:latin typeface="Merriweather"/>
                <a:ea typeface="Merriweather"/>
                <a:cs typeface="Merriweather"/>
                <a:sym typeface="Merriweather"/>
              </a:defRPr>
            </a:lvl4pPr>
            <a:lvl5pPr lvl="4" algn="ctr">
              <a:spcBef>
                <a:spcPts val="0"/>
              </a:spcBef>
              <a:spcAft>
                <a:spcPts val="0"/>
              </a:spcAft>
              <a:buClr>
                <a:schemeClr val="lt1"/>
              </a:buClr>
              <a:buSzPts val="1600"/>
              <a:buFont typeface="Merriweather"/>
              <a:buNone/>
              <a:defRPr sz="1600">
                <a:solidFill>
                  <a:schemeClr val="lt1"/>
                </a:solidFill>
                <a:latin typeface="Merriweather"/>
                <a:ea typeface="Merriweather"/>
                <a:cs typeface="Merriweather"/>
                <a:sym typeface="Merriweather"/>
              </a:defRPr>
            </a:lvl5pPr>
            <a:lvl6pPr lvl="5" algn="ctr">
              <a:spcBef>
                <a:spcPts val="0"/>
              </a:spcBef>
              <a:spcAft>
                <a:spcPts val="0"/>
              </a:spcAft>
              <a:buClr>
                <a:schemeClr val="lt1"/>
              </a:buClr>
              <a:buSzPts val="1600"/>
              <a:buFont typeface="Merriweather"/>
              <a:buNone/>
              <a:defRPr sz="1600">
                <a:solidFill>
                  <a:schemeClr val="lt1"/>
                </a:solidFill>
                <a:latin typeface="Merriweather"/>
                <a:ea typeface="Merriweather"/>
                <a:cs typeface="Merriweather"/>
                <a:sym typeface="Merriweather"/>
              </a:defRPr>
            </a:lvl6pPr>
            <a:lvl7pPr lvl="6" algn="ctr">
              <a:spcBef>
                <a:spcPts val="0"/>
              </a:spcBef>
              <a:spcAft>
                <a:spcPts val="0"/>
              </a:spcAft>
              <a:buClr>
                <a:schemeClr val="lt1"/>
              </a:buClr>
              <a:buSzPts val="1600"/>
              <a:buFont typeface="Merriweather"/>
              <a:buNone/>
              <a:defRPr sz="1600">
                <a:solidFill>
                  <a:schemeClr val="lt1"/>
                </a:solidFill>
                <a:latin typeface="Merriweather"/>
                <a:ea typeface="Merriweather"/>
                <a:cs typeface="Merriweather"/>
                <a:sym typeface="Merriweather"/>
              </a:defRPr>
            </a:lvl7pPr>
            <a:lvl8pPr lvl="7" algn="ctr">
              <a:spcBef>
                <a:spcPts val="0"/>
              </a:spcBef>
              <a:spcAft>
                <a:spcPts val="0"/>
              </a:spcAft>
              <a:buClr>
                <a:schemeClr val="lt1"/>
              </a:buClr>
              <a:buSzPts val="1600"/>
              <a:buFont typeface="Merriweather"/>
              <a:buNone/>
              <a:defRPr sz="1600">
                <a:solidFill>
                  <a:schemeClr val="lt1"/>
                </a:solidFill>
                <a:latin typeface="Merriweather"/>
                <a:ea typeface="Merriweather"/>
                <a:cs typeface="Merriweather"/>
                <a:sym typeface="Merriweather"/>
              </a:defRPr>
            </a:lvl8pPr>
            <a:lvl9pPr lvl="8" algn="ctr">
              <a:spcBef>
                <a:spcPts val="0"/>
              </a:spcBef>
              <a:spcAft>
                <a:spcPts val="0"/>
              </a:spcAft>
              <a:buClr>
                <a:schemeClr val="lt1"/>
              </a:buClr>
              <a:buSzPts val="1600"/>
              <a:buFont typeface="Merriweather"/>
              <a:buNone/>
              <a:defRPr sz="1600">
                <a:solidFill>
                  <a:schemeClr val="l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457200" y="1345100"/>
            <a:ext cx="8229600" cy="3580800"/>
          </a:xfrm>
          <a:prstGeom prst="rect">
            <a:avLst/>
          </a:prstGeom>
          <a:noFill/>
          <a:ln>
            <a:noFill/>
          </a:ln>
        </p:spPr>
        <p:txBody>
          <a:bodyPr spcFirstLastPara="1" wrap="square" lIns="91425" tIns="91425" rIns="91425" bIns="91425" anchor="t" anchorCtr="0">
            <a:noAutofit/>
          </a:bodyPr>
          <a:lstStyle>
            <a:lvl1pPr marL="457200" lvl="0" indent="-342900">
              <a:spcBef>
                <a:spcPts val="600"/>
              </a:spcBef>
              <a:spcAft>
                <a:spcPts val="0"/>
              </a:spcAft>
              <a:buClr>
                <a:schemeClr val="dk1"/>
              </a:buClr>
              <a:buSzPts val="1800"/>
              <a:buFont typeface="Raleway"/>
              <a:buChar char="◉"/>
              <a:defRPr sz="2400">
                <a:solidFill>
                  <a:schemeClr val="dk1"/>
                </a:solidFill>
                <a:latin typeface="Raleway"/>
                <a:ea typeface="Raleway"/>
                <a:cs typeface="Raleway"/>
                <a:sym typeface="Raleway"/>
              </a:defRPr>
            </a:lvl1pPr>
            <a:lvl2pPr marL="914400" lvl="1" indent="-381000">
              <a:spcBef>
                <a:spcPts val="0"/>
              </a:spcBef>
              <a:spcAft>
                <a:spcPts val="0"/>
              </a:spcAft>
              <a:buClr>
                <a:schemeClr val="dk1"/>
              </a:buClr>
              <a:buSzPts val="2400"/>
              <a:buFont typeface="Raleway"/>
              <a:buChar char="○"/>
              <a:defRPr sz="2400">
                <a:solidFill>
                  <a:schemeClr val="dk1"/>
                </a:solidFill>
                <a:latin typeface="Raleway"/>
                <a:ea typeface="Raleway"/>
                <a:cs typeface="Raleway"/>
                <a:sym typeface="Raleway"/>
              </a:defRPr>
            </a:lvl2pPr>
            <a:lvl3pPr marL="1371600" lvl="2" indent="-381000">
              <a:spcBef>
                <a:spcPts val="0"/>
              </a:spcBef>
              <a:spcAft>
                <a:spcPts val="0"/>
              </a:spcAft>
              <a:buClr>
                <a:schemeClr val="dk1"/>
              </a:buClr>
              <a:buSzPts val="2400"/>
              <a:buFont typeface="Raleway"/>
              <a:buChar char="■"/>
              <a:defRPr sz="2400">
                <a:solidFill>
                  <a:schemeClr val="dk1"/>
                </a:solidFill>
                <a:latin typeface="Raleway"/>
                <a:ea typeface="Raleway"/>
                <a:cs typeface="Raleway"/>
                <a:sym typeface="Raleway"/>
              </a:defRPr>
            </a:lvl3pPr>
            <a:lvl4pPr marL="1828800" lvl="3" indent="-381000">
              <a:spcBef>
                <a:spcPts val="0"/>
              </a:spcBef>
              <a:spcAft>
                <a:spcPts val="0"/>
              </a:spcAft>
              <a:buClr>
                <a:schemeClr val="dk1"/>
              </a:buClr>
              <a:buSzPts val="2400"/>
              <a:buFont typeface="Raleway"/>
              <a:buChar char="●"/>
              <a:defRPr sz="2400">
                <a:solidFill>
                  <a:schemeClr val="dk1"/>
                </a:solidFill>
                <a:latin typeface="Raleway"/>
                <a:ea typeface="Raleway"/>
                <a:cs typeface="Raleway"/>
                <a:sym typeface="Raleway"/>
              </a:defRPr>
            </a:lvl4pPr>
            <a:lvl5pPr marL="2286000" lvl="4" indent="-381000">
              <a:spcBef>
                <a:spcPts val="0"/>
              </a:spcBef>
              <a:spcAft>
                <a:spcPts val="0"/>
              </a:spcAft>
              <a:buClr>
                <a:schemeClr val="dk1"/>
              </a:buClr>
              <a:buSzPts val="2400"/>
              <a:buFont typeface="Raleway"/>
              <a:buChar char="○"/>
              <a:defRPr sz="2400">
                <a:solidFill>
                  <a:schemeClr val="dk1"/>
                </a:solidFill>
                <a:latin typeface="Raleway"/>
                <a:ea typeface="Raleway"/>
                <a:cs typeface="Raleway"/>
                <a:sym typeface="Raleway"/>
              </a:defRPr>
            </a:lvl5pPr>
            <a:lvl6pPr marL="2743200" lvl="5" indent="-381000">
              <a:spcBef>
                <a:spcPts val="0"/>
              </a:spcBef>
              <a:spcAft>
                <a:spcPts val="0"/>
              </a:spcAft>
              <a:buClr>
                <a:schemeClr val="dk1"/>
              </a:buClr>
              <a:buSzPts val="2400"/>
              <a:buFont typeface="Raleway"/>
              <a:buChar char="■"/>
              <a:defRPr sz="2400">
                <a:solidFill>
                  <a:schemeClr val="dk1"/>
                </a:solidFill>
                <a:latin typeface="Raleway"/>
                <a:ea typeface="Raleway"/>
                <a:cs typeface="Raleway"/>
                <a:sym typeface="Raleway"/>
              </a:defRPr>
            </a:lvl6pPr>
            <a:lvl7pPr marL="3200400" lvl="6" indent="-381000">
              <a:spcBef>
                <a:spcPts val="0"/>
              </a:spcBef>
              <a:spcAft>
                <a:spcPts val="0"/>
              </a:spcAft>
              <a:buClr>
                <a:schemeClr val="dk1"/>
              </a:buClr>
              <a:buSzPts val="2400"/>
              <a:buFont typeface="Raleway"/>
              <a:buChar char="●"/>
              <a:defRPr sz="2400">
                <a:solidFill>
                  <a:schemeClr val="dk1"/>
                </a:solidFill>
                <a:latin typeface="Raleway"/>
                <a:ea typeface="Raleway"/>
                <a:cs typeface="Raleway"/>
                <a:sym typeface="Raleway"/>
              </a:defRPr>
            </a:lvl7pPr>
            <a:lvl8pPr marL="3657600" lvl="7" indent="-381000">
              <a:spcBef>
                <a:spcPts val="0"/>
              </a:spcBef>
              <a:spcAft>
                <a:spcPts val="0"/>
              </a:spcAft>
              <a:buClr>
                <a:schemeClr val="dk1"/>
              </a:buClr>
              <a:buSzPts val="2400"/>
              <a:buFont typeface="Raleway"/>
              <a:buChar char="○"/>
              <a:defRPr sz="2400">
                <a:solidFill>
                  <a:schemeClr val="dk1"/>
                </a:solidFill>
                <a:latin typeface="Raleway"/>
                <a:ea typeface="Raleway"/>
                <a:cs typeface="Raleway"/>
                <a:sym typeface="Raleway"/>
              </a:defRPr>
            </a:lvl8pPr>
            <a:lvl9pPr marL="4114800" lvl="8" indent="-381000">
              <a:spcBef>
                <a:spcPts val="0"/>
              </a:spcBef>
              <a:spcAft>
                <a:spcPts val="0"/>
              </a:spcAft>
              <a:buClr>
                <a:schemeClr val="dk1"/>
              </a:buClr>
              <a:buSzPts val="2400"/>
              <a:buFont typeface="Raleway"/>
              <a:buChar char="■"/>
              <a:defRPr sz="2400">
                <a:solidFill>
                  <a:schemeClr val="dk1"/>
                </a:solidFill>
                <a:latin typeface="Raleway"/>
                <a:ea typeface="Raleway"/>
                <a:cs typeface="Raleway"/>
                <a:sym typeface="Raleway"/>
              </a:defRPr>
            </a:lvl9pPr>
          </a:lstStyle>
          <a:p>
            <a:endParaRPr/>
          </a:p>
        </p:txBody>
      </p:sp>
      <p:sp>
        <p:nvSpPr>
          <p:cNvPr id="8" name="Google Shape;8;p1"/>
          <p:cNvSpPr txBox="1">
            <a:spLocks noGrp="1"/>
          </p:cNvSpPr>
          <p:nvPr>
            <p:ph type="sldNum" idx="12"/>
          </p:nvPr>
        </p:nvSpPr>
        <p:spPr>
          <a:xfrm>
            <a:off x="4297650" y="4764749"/>
            <a:ext cx="548700" cy="302700"/>
          </a:xfrm>
          <a:prstGeom prst="rect">
            <a:avLst/>
          </a:prstGeom>
          <a:noFill/>
          <a:ln>
            <a:noFill/>
          </a:ln>
        </p:spPr>
        <p:txBody>
          <a:bodyPr spcFirstLastPara="1" wrap="square" lIns="91425" tIns="91425" rIns="91425" bIns="91425" anchor="t" anchorCtr="0">
            <a:noAutofit/>
          </a:bodyPr>
          <a:lstStyle>
            <a:lvl1pPr lvl="0" algn="ctr">
              <a:buNone/>
              <a:defRPr sz="1100">
                <a:solidFill>
                  <a:schemeClr val="dk1"/>
                </a:solidFill>
                <a:latin typeface="Merriweather"/>
                <a:ea typeface="Merriweather"/>
                <a:cs typeface="Merriweather"/>
                <a:sym typeface="Merriweather"/>
              </a:defRPr>
            </a:lvl1pPr>
            <a:lvl2pPr lvl="1" algn="ctr">
              <a:buNone/>
              <a:defRPr sz="1100">
                <a:solidFill>
                  <a:schemeClr val="dk1"/>
                </a:solidFill>
                <a:latin typeface="Merriweather"/>
                <a:ea typeface="Merriweather"/>
                <a:cs typeface="Merriweather"/>
                <a:sym typeface="Merriweather"/>
              </a:defRPr>
            </a:lvl2pPr>
            <a:lvl3pPr lvl="2" algn="ctr">
              <a:buNone/>
              <a:defRPr sz="1100">
                <a:solidFill>
                  <a:schemeClr val="dk1"/>
                </a:solidFill>
                <a:latin typeface="Merriweather"/>
                <a:ea typeface="Merriweather"/>
                <a:cs typeface="Merriweather"/>
                <a:sym typeface="Merriweather"/>
              </a:defRPr>
            </a:lvl3pPr>
            <a:lvl4pPr lvl="3" algn="ctr">
              <a:buNone/>
              <a:defRPr sz="1100">
                <a:solidFill>
                  <a:schemeClr val="dk1"/>
                </a:solidFill>
                <a:latin typeface="Merriweather"/>
                <a:ea typeface="Merriweather"/>
                <a:cs typeface="Merriweather"/>
                <a:sym typeface="Merriweather"/>
              </a:defRPr>
            </a:lvl4pPr>
            <a:lvl5pPr lvl="4" algn="ctr">
              <a:buNone/>
              <a:defRPr sz="1100">
                <a:solidFill>
                  <a:schemeClr val="dk1"/>
                </a:solidFill>
                <a:latin typeface="Merriweather"/>
                <a:ea typeface="Merriweather"/>
                <a:cs typeface="Merriweather"/>
                <a:sym typeface="Merriweather"/>
              </a:defRPr>
            </a:lvl5pPr>
            <a:lvl6pPr lvl="5" algn="ctr">
              <a:buNone/>
              <a:defRPr sz="1100">
                <a:solidFill>
                  <a:schemeClr val="dk1"/>
                </a:solidFill>
                <a:latin typeface="Merriweather"/>
                <a:ea typeface="Merriweather"/>
                <a:cs typeface="Merriweather"/>
                <a:sym typeface="Merriweather"/>
              </a:defRPr>
            </a:lvl6pPr>
            <a:lvl7pPr lvl="6" algn="ctr">
              <a:buNone/>
              <a:defRPr sz="1100">
                <a:solidFill>
                  <a:schemeClr val="dk1"/>
                </a:solidFill>
                <a:latin typeface="Merriweather"/>
                <a:ea typeface="Merriweather"/>
                <a:cs typeface="Merriweather"/>
                <a:sym typeface="Merriweather"/>
              </a:defRPr>
            </a:lvl7pPr>
            <a:lvl8pPr lvl="7" algn="ctr">
              <a:buNone/>
              <a:defRPr sz="1100">
                <a:solidFill>
                  <a:schemeClr val="dk1"/>
                </a:solidFill>
                <a:latin typeface="Merriweather"/>
                <a:ea typeface="Merriweather"/>
                <a:cs typeface="Merriweather"/>
                <a:sym typeface="Merriweather"/>
              </a:defRPr>
            </a:lvl8pPr>
            <a:lvl9pPr lvl="8" algn="ctr">
              <a:buNone/>
              <a:defRPr sz="1100">
                <a:solidFill>
                  <a:schemeClr val="dk1"/>
                </a:solidFill>
                <a:latin typeface="Merriweather"/>
                <a:ea typeface="Merriweather"/>
                <a:cs typeface="Merriweather"/>
                <a:sym typeface="Merriweather"/>
              </a:defRPr>
            </a:lvl9pPr>
          </a:lstStyle>
          <a:p>
            <a:pPr marL="0" lvl="0" indent="0" algn="ct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6"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hyperlink" Target="https://www.weblineglobal.com/blog/hiring-react-native-developers-guide/" TargetMode="External"/><Relationship Id="rId7" Type="http://schemas.openxmlformats.org/officeDocument/2006/relationships/image" Target="../media/image8.svg"/><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hyperlink" Target="https://www.weblineglobal.com/blog/hiring-react-native-developers-guide/" TargetMode="External"/><Relationship Id="rId7" Type="http://schemas.openxmlformats.org/officeDocument/2006/relationships/image" Target="../media/image8.sv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hyperlink" Target="https://www.weblineglobal.com/blog/hiring-react-native-developers-guide/" TargetMode="External"/><Relationship Id="rId7" Type="http://schemas.openxmlformats.org/officeDocument/2006/relationships/image" Target="../media/image8.sv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3" Type="http://schemas.openxmlformats.org/officeDocument/2006/relationships/hyperlink" Target="https://www.weblineglobal.com/blog/hiring-react-native-developers-guid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s://www.weblineglobal.com/blog/hiring-react-native-developers-guide/" TargetMode="External"/><Relationship Id="rId7" Type="http://schemas.openxmlformats.org/officeDocument/2006/relationships/image" Target="../media/image8.sv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www.weblineglobal.com/blog/hiring-react-native-developers-guide/"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4.sv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s://www.weblineglobal.com/blog/hiring-react-native-developers-guide/"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s://www.weblineglobal.com/blog/hiring-react-native-developers-guide/"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4.sv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hyperlink" Target="https://www.weblineglobal.com/blog/hiring-react-native-developers-guide/"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4.sv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hyperlink" Target="https://www.weblineglobal.com/blog/hiring-react-native-developers-guide/" TargetMode="External"/><Relationship Id="rId7" Type="http://schemas.openxmlformats.org/officeDocument/2006/relationships/image" Target="../media/image8.sv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hyperlink" Target="https://www.weblineglobal.com/blog/hiring-react-native-developers-guide/" TargetMode="External"/><Relationship Id="rId7" Type="http://schemas.openxmlformats.org/officeDocument/2006/relationships/image" Target="../media/image8.sv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4.sv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2"/>
          <p:cNvSpPr txBox="1">
            <a:spLocks noGrp="1"/>
          </p:cNvSpPr>
          <p:nvPr>
            <p:ph type="ctrTitle"/>
          </p:nvPr>
        </p:nvSpPr>
        <p:spPr>
          <a:xfrm>
            <a:off x="1944450" y="1831350"/>
            <a:ext cx="5255100" cy="1480800"/>
          </a:xfrm>
          <a:prstGeom prst="rect">
            <a:avLst/>
          </a:prstGeom>
        </p:spPr>
        <p:txBody>
          <a:bodyPr spcFirstLastPara="1" wrap="square" lIns="91425" tIns="91425" rIns="91425" bIns="91425" anchor="ctr" anchorCtr="0">
            <a:noAutofit/>
          </a:bodyPr>
          <a:lstStyle/>
          <a:p>
            <a:pPr lvl="0">
              <a:lnSpc>
                <a:spcPct val="150000"/>
              </a:lnSpc>
            </a:pPr>
            <a:r>
              <a:rPr lang="en-GB" sz="2800" b="1" dirty="0">
                <a:latin typeface="Calibri" panose="020F0502020204030204" pitchFamily="34" charset="0"/>
                <a:cs typeface="Calibri" panose="020F0502020204030204" pitchFamily="34" charset="0"/>
              </a:rPr>
              <a:t>Hiring </a:t>
            </a:r>
            <a:r>
              <a:rPr lang="en-GB" sz="2800" b="1" dirty="0">
                <a:solidFill>
                  <a:schemeClr val="bg1"/>
                </a:solidFill>
                <a:latin typeface="Calibri" panose="020F0502020204030204" pitchFamily="34" charset="0"/>
                <a:cs typeface="Calibri" panose="020F0502020204030204" pitchFamily="34" charset="0"/>
              </a:rPr>
              <a:t>React Native </a:t>
            </a:r>
            <a:r>
              <a:rPr lang="en-GB" sz="2800" b="1" dirty="0">
                <a:latin typeface="Calibri" panose="020F0502020204030204" pitchFamily="34" charset="0"/>
                <a:cs typeface="Calibri" panose="020F0502020204030204" pitchFamily="34" charset="0"/>
              </a:rPr>
              <a:t>Developers: </a:t>
            </a:r>
            <a:br>
              <a:rPr lang="en-GB" sz="3200" b="1" dirty="0">
                <a:latin typeface="Calibri" panose="020F0502020204030204" pitchFamily="34" charset="0"/>
                <a:cs typeface="Calibri" panose="020F0502020204030204" pitchFamily="34" charset="0"/>
              </a:rPr>
            </a:br>
            <a:r>
              <a:rPr lang="en-GB" sz="2800" b="1" dirty="0">
                <a:latin typeface="Calibri" panose="020F0502020204030204" pitchFamily="34" charset="0"/>
                <a:cs typeface="Calibri" panose="020F0502020204030204" pitchFamily="34" charset="0"/>
              </a:rPr>
              <a:t>A Step-By-Step Guide</a:t>
            </a:r>
            <a:endParaRPr sz="3200" b="1" dirty="0">
              <a:latin typeface="Calibri" panose="020F0502020204030204" pitchFamily="34" charset="0"/>
              <a:cs typeface="Calibri" panose="020F0502020204030204" pitchFamily="34" charset="0"/>
            </a:endParaRPr>
          </a:p>
        </p:txBody>
      </p:sp>
      <p:pic>
        <p:nvPicPr>
          <p:cNvPr id="4" name="Graphic 3">
            <a:extLst>
              <a:ext uri="{FF2B5EF4-FFF2-40B4-BE49-F238E27FC236}">
                <a16:creationId xmlns:a16="http://schemas.microsoft.com/office/drawing/2014/main" id="{10AB1C32-295A-4D4E-950B-AAB543276F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472237" y="3134974"/>
            <a:ext cx="2560089" cy="2008525"/>
          </a:xfrm>
          <a:prstGeom prst="rect">
            <a:avLst/>
          </a:prstGeom>
        </p:spPr>
      </p:pic>
      <p:pic>
        <p:nvPicPr>
          <p:cNvPr id="5" name="Graphic 4">
            <a:extLst>
              <a:ext uri="{FF2B5EF4-FFF2-40B4-BE49-F238E27FC236}">
                <a16:creationId xmlns:a16="http://schemas.microsoft.com/office/drawing/2014/main" id="{668E6A93-41D2-4044-96E6-C866DEE0346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6217" y="181928"/>
            <a:ext cx="2626043" cy="55249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3"/>
          <p:cNvSpPr txBox="1">
            <a:spLocks noGrp="1"/>
          </p:cNvSpPr>
          <p:nvPr>
            <p:ph type="title" idx="4294967295"/>
          </p:nvPr>
        </p:nvSpPr>
        <p:spPr>
          <a:xfrm>
            <a:off x="1810300" y="556800"/>
            <a:ext cx="5523600" cy="47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About this template</a:t>
            </a:r>
            <a:endParaRPr/>
          </a:p>
        </p:txBody>
      </p:sp>
      <p:sp>
        <p:nvSpPr>
          <p:cNvPr id="74" name="Google Shape;74;p13"/>
          <p:cNvSpPr txBox="1">
            <a:spLocks noGrp="1"/>
          </p:cNvSpPr>
          <p:nvPr>
            <p:ph type="title"/>
          </p:nvPr>
        </p:nvSpPr>
        <p:spPr>
          <a:xfrm>
            <a:off x="1810200" y="557513"/>
            <a:ext cx="5523600" cy="477900"/>
          </a:xfrm>
          <a:prstGeom prst="rect">
            <a:avLst/>
          </a:prstGeom>
        </p:spPr>
        <p:txBody>
          <a:bodyPr spcFirstLastPara="1" wrap="square" lIns="91425" tIns="91425" rIns="91425" bIns="91425" anchor="ctr" anchorCtr="0">
            <a:noAutofit/>
          </a:bodyPr>
          <a:lstStyle/>
          <a:p>
            <a:pPr lvl="0"/>
            <a:r>
              <a:rPr lang="en-GB" sz="1800" b="1" dirty="0">
                <a:latin typeface="Calibri" panose="020F0502020204030204" pitchFamily="34" charset="0"/>
                <a:cs typeface="Calibri" panose="020F0502020204030204" pitchFamily="34" charset="0"/>
              </a:rPr>
              <a:t>Moving Forward with React Native Development</a:t>
            </a:r>
            <a:endParaRPr sz="3200" b="1" dirty="0">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1BB3040E-EA43-4533-8BF5-57EA6097CDE8}"/>
              </a:ext>
            </a:extLst>
          </p:cNvPr>
          <p:cNvSpPr/>
          <p:nvPr/>
        </p:nvSpPr>
        <p:spPr>
          <a:xfrm>
            <a:off x="839032" y="2153573"/>
            <a:ext cx="7465936" cy="923330"/>
          </a:xfrm>
          <a:prstGeom prst="rect">
            <a:avLst/>
          </a:prstGeom>
        </p:spPr>
        <p:txBody>
          <a:bodyPr wrap="square">
            <a:spAutoFit/>
          </a:bodyPr>
          <a:lstStyle/>
          <a:p>
            <a:pPr algn="ctr"/>
            <a:r>
              <a:rPr lang="en-GB" sz="1800" dirty="0">
                <a:latin typeface="Calibri" panose="020F0502020204030204" pitchFamily="34" charset="0"/>
                <a:cs typeface="Calibri" panose="020F0502020204030204" pitchFamily="34" charset="0"/>
              </a:rPr>
              <a:t>So, if you’ve decided to create a cross-platform application for your business, React Native is the perfect option because it allows you to create applications with a stunning Native user experience.</a:t>
            </a:r>
            <a:endParaRPr lang="en-GB" sz="3200" dirty="0">
              <a:latin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id="{75027817-A1E4-43A2-8685-21B2AE69116F}"/>
              </a:ext>
            </a:extLst>
          </p:cNvPr>
          <p:cNvGrpSpPr/>
          <p:nvPr/>
        </p:nvGrpSpPr>
        <p:grpSpPr>
          <a:xfrm>
            <a:off x="0" y="4728494"/>
            <a:ext cx="9144000" cy="356855"/>
            <a:chOff x="0" y="406525"/>
            <a:chExt cx="9144000" cy="356855"/>
          </a:xfrm>
        </p:grpSpPr>
        <p:cxnSp>
          <p:nvCxnSpPr>
            <p:cNvPr id="12" name="Straight Connector 11">
              <a:extLst>
                <a:ext uri="{FF2B5EF4-FFF2-40B4-BE49-F238E27FC236}">
                  <a16:creationId xmlns:a16="http://schemas.microsoft.com/office/drawing/2014/main" id="{B3C4DC23-76E9-4108-B211-271CA130DD78}"/>
                </a:ext>
              </a:extLst>
            </p:cNvPr>
            <p:cNvCxnSpPr/>
            <p:nvPr/>
          </p:nvCxnSpPr>
          <p:spPr>
            <a:xfrm>
              <a:off x="0" y="406525"/>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34F3512-6446-434C-B92A-EC46804B7E79}"/>
                </a:ext>
              </a:extLst>
            </p:cNvPr>
            <p:cNvSpPr txBox="1"/>
            <p:nvPr/>
          </p:nvSpPr>
          <p:spPr>
            <a:xfrm>
              <a:off x="297656" y="463389"/>
              <a:ext cx="5817394" cy="276999"/>
            </a:xfrm>
            <a:prstGeom prst="rect">
              <a:avLst/>
            </a:prstGeom>
            <a:noFill/>
          </p:spPr>
          <p:txBody>
            <a:bodyPr wrap="square" rtlCol="0">
              <a:spAutoFit/>
            </a:bodyPr>
            <a:lstStyle/>
            <a:p>
              <a:r>
                <a:rPr lang="fr-FR" sz="1200" dirty="0">
                  <a:solidFill>
                    <a:schemeClr val="tx1">
                      <a:lumMod val="75000"/>
                      <a:lumOff val="25000"/>
                    </a:schemeClr>
                  </a:solidFill>
                  <a:latin typeface="Calibri" panose="020F0502020204030204" pitchFamily="34" charset="0"/>
                  <a:cs typeface="Calibri" panose="020F0502020204030204" pitchFamily="34" charset="0"/>
                </a:rPr>
                <a:t>Source :</a:t>
              </a:r>
              <a:r>
                <a:rPr lang="en-GB" sz="1200" dirty="0">
                  <a:solidFill>
                    <a:schemeClr val="tx1">
                      <a:lumMod val="75000"/>
                      <a:lumOff val="25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https://www.weblineglobal.com/blog/hiring-react-native-developers-guide/</a:t>
              </a:r>
              <a:endParaRPr lang="en-GB" sz="1000"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14" name="Graphic 13">
              <a:extLst>
                <a:ext uri="{FF2B5EF4-FFF2-40B4-BE49-F238E27FC236}">
                  <a16:creationId xmlns:a16="http://schemas.microsoft.com/office/drawing/2014/main" id="{5D3A3828-51BC-4A49-B041-26A20F84C25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20452" y="463388"/>
              <a:ext cx="1425892" cy="299992"/>
            </a:xfrm>
            <a:prstGeom prst="rect">
              <a:avLst/>
            </a:prstGeom>
          </p:spPr>
        </p:pic>
      </p:grpSp>
      <p:pic>
        <p:nvPicPr>
          <p:cNvPr id="9" name="Graphic 8">
            <a:extLst>
              <a:ext uri="{FF2B5EF4-FFF2-40B4-BE49-F238E27FC236}">
                <a16:creationId xmlns:a16="http://schemas.microsoft.com/office/drawing/2014/main" id="{639D730C-AD6C-48AE-8F7B-4CF552C6C8E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74794" y="3563043"/>
            <a:ext cx="971550" cy="1047750"/>
          </a:xfrm>
          <a:prstGeom prst="rect">
            <a:avLst/>
          </a:prstGeom>
        </p:spPr>
      </p:pic>
    </p:spTree>
    <p:extLst>
      <p:ext uri="{BB962C8B-B14F-4D97-AF65-F5344CB8AC3E}">
        <p14:creationId xmlns:p14="http://schemas.microsoft.com/office/powerpoint/2010/main" val="435565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3"/>
          <p:cNvSpPr txBox="1">
            <a:spLocks noGrp="1"/>
          </p:cNvSpPr>
          <p:nvPr>
            <p:ph type="title" idx="4294967295"/>
          </p:nvPr>
        </p:nvSpPr>
        <p:spPr>
          <a:xfrm>
            <a:off x="1810300" y="556800"/>
            <a:ext cx="5523600" cy="47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About this template</a:t>
            </a:r>
            <a:endParaRPr/>
          </a:p>
        </p:txBody>
      </p:sp>
      <p:sp>
        <p:nvSpPr>
          <p:cNvPr id="74" name="Google Shape;74;p13"/>
          <p:cNvSpPr txBox="1">
            <a:spLocks noGrp="1"/>
          </p:cNvSpPr>
          <p:nvPr>
            <p:ph type="title"/>
          </p:nvPr>
        </p:nvSpPr>
        <p:spPr>
          <a:xfrm>
            <a:off x="1810200" y="557513"/>
            <a:ext cx="5523600" cy="477900"/>
          </a:xfrm>
          <a:prstGeom prst="rect">
            <a:avLst/>
          </a:prstGeom>
        </p:spPr>
        <p:txBody>
          <a:bodyPr spcFirstLastPara="1" wrap="square" lIns="91425" tIns="91425" rIns="91425" bIns="91425" anchor="ctr" anchorCtr="0">
            <a:noAutofit/>
          </a:bodyPr>
          <a:lstStyle/>
          <a:p>
            <a:pPr lvl="0"/>
            <a:r>
              <a:rPr lang="en-GB" sz="1800" b="1" dirty="0">
                <a:latin typeface="Calibri" panose="020F0502020204030204" pitchFamily="34" charset="0"/>
                <a:cs typeface="Calibri" panose="020F0502020204030204" pitchFamily="34" charset="0"/>
              </a:rPr>
              <a:t>How much should React Native developers be paid?</a:t>
            </a:r>
            <a:endParaRPr sz="3600" b="1" dirty="0">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1BB3040E-EA43-4533-8BF5-57EA6097CDE8}"/>
              </a:ext>
            </a:extLst>
          </p:cNvPr>
          <p:cNvSpPr/>
          <p:nvPr/>
        </p:nvSpPr>
        <p:spPr>
          <a:xfrm>
            <a:off x="839032" y="2153573"/>
            <a:ext cx="7465936" cy="1477328"/>
          </a:xfrm>
          <a:prstGeom prst="rect">
            <a:avLst/>
          </a:prstGeom>
        </p:spPr>
        <p:txBody>
          <a:bodyPr wrap="square">
            <a:spAutoFit/>
          </a:bodyPr>
          <a:lstStyle/>
          <a:p>
            <a:pPr algn="ctr"/>
            <a:r>
              <a:rPr lang="en-GB" sz="1800" dirty="0">
                <a:latin typeface="Calibri" panose="020F0502020204030204" pitchFamily="34" charset="0"/>
                <a:cs typeface="Calibri" panose="020F0502020204030204" pitchFamily="34" charset="0"/>
              </a:rPr>
              <a:t>When determining the compensation of React Native engineers, there are numerous aspects to consider. For starters, experience level is an important factor in compensation discussions. Companies, on the other hand, they can easily find a team of junior/middle-level developers who have worked on projects successfully in the past.</a:t>
            </a:r>
            <a:endParaRPr lang="en-GB" sz="3600" dirty="0">
              <a:latin typeface="Calibri" panose="020F0502020204030204" pitchFamily="34" charset="0"/>
              <a:cs typeface="Calibri" panose="020F0502020204030204" pitchFamily="34" charset="0"/>
            </a:endParaRPr>
          </a:p>
        </p:txBody>
      </p:sp>
      <p:grpSp>
        <p:nvGrpSpPr>
          <p:cNvPr id="6" name="Group 5">
            <a:extLst>
              <a:ext uri="{FF2B5EF4-FFF2-40B4-BE49-F238E27FC236}">
                <a16:creationId xmlns:a16="http://schemas.microsoft.com/office/drawing/2014/main" id="{0341D5C5-29F4-48B9-B287-378E27316744}"/>
              </a:ext>
            </a:extLst>
          </p:cNvPr>
          <p:cNvGrpSpPr/>
          <p:nvPr/>
        </p:nvGrpSpPr>
        <p:grpSpPr>
          <a:xfrm>
            <a:off x="0" y="4728494"/>
            <a:ext cx="9144000" cy="356855"/>
            <a:chOff x="0" y="406525"/>
            <a:chExt cx="9144000" cy="356855"/>
          </a:xfrm>
        </p:grpSpPr>
        <p:cxnSp>
          <p:nvCxnSpPr>
            <p:cNvPr id="7" name="Straight Connector 6">
              <a:extLst>
                <a:ext uri="{FF2B5EF4-FFF2-40B4-BE49-F238E27FC236}">
                  <a16:creationId xmlns:a16="http://schemas.microsoft.com/office/drawing/2014/main" id="{074E9154-2012-4B79-83FC-0DBD2E31DA5B}"/>
                </a:ext>
              </a:extLst>
            </p:cNvPr>
            <p:cNvCxnSpPr/>
            <p:nvPr/>
          </p:nvCxnSpPr>
          <p:spPr>
            <a:xfrm>
              <a:off x="0" y="406525"/>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F512E70-AF8A-4A0E-9D2E-1428E87A5E0F}"/>
                </a:ext>
              </a:extLst>
            </p:cNvPr>
            <p:cNvSpPr txBox="1"/>
            <p:nvPr/>
          </p:nvSpPr>
          <p:spPr>
            <a:xfrm>
              <a:off x="297656" y="463389"/>
              <a:ext cx="5817394" cy="276999"/>
            </a:xfrm>
            <a:prstGeom prst="rect">
              <a:avLst/>
            </a:prstGeom>
            <a:noFill/>
          </p:spPr>
          <p:txBody>
            <a:bodyPr wrap="square" rtlCol="0">
              <a:spAutoFit/>
            </a:bodyPr>
            <a:lstStyle/>
            <a:p>
              <a:r>
                <a:rPr lang="fr-FR" sz="1200" dirty="0">
                  <a:solidFill>
                    <a:schemeClr val="tx1">
                      <a:lumMod val="75000"/>
                      <a:lumOff val="25000"/>
                    </a:schemeClr>
                  </a:solidFill>
                  <a:latin typeface="Calibri" panose="020F0502020204030204" pitchFamily="34" charset="0"/>
                  <a:cs typeface="Calibri" panose="020F0502020204030204" pitchFamily="34" charset="0"/>
                </a:rPr>
                <a:t>Source :</a:t>
              </a:r>
              <a:r>
                <a:rPr lang="en-GB" sz="1200" dirty="0">
                  <a:solidFill>
                    <a:schemeClr val="tx1">
                      <a:lumMod val="75000"/>
                      <a:lumOff val="25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https://www.weblineglobal.com/blog/hiring-react-native-developers-guide/</a:t>
              </a:r>
              <a:endParaRPr lang="en-GB" sz="1000"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9" name="Graphic 8">
              <a:extLst>
                <a:ext uri="{FF2B5EF4-FFF2-40B4-BE49-F238E27FC236}">
                  <a16:creationId xmlns:a16="http://schemas.microsoft.com/office/drawing/2014/main" id="{95052F2D-A5E4-470B-8C67-F2DE4496F59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20452" y="463388"/>
              <a:ext cx="1425892" cy="299992"/>
            </a:xfrm>
            <a:prstGeom prst="rect">
              <a:avLst/>
            </a:prstGeom>
          </p:spPr>
        </p:pic>
      </p:grpSp>
      <p:pic>
        <p:nvPicPr>
          <p:cNvPr id="11" name="Graphic 10">
            <a:extLst>
              <a:ext uri="{FF2B5EF4-FFF2-40B4-BE49-F238E27FC236}">
                <a16:creationId xmlns:a16="http://schemas.microsoft.com/office/drawing/2014/main" id="{498899D6-E249-4AC4-B469-392A34BBA4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74794" y="3563043"/>
            <a:ext cx="971550" cy="1047750"/>
          </a:xfrm>
          <a:prstGeom prst="rect">
            <a:avLst/>
          </a:prstGeom>
        </p:spPr>
      </p:pic>
    </p:spTree>
    <p:extLst>
      <p:ext uri="{BB962C8B-B14F-4D97-AF65-F5344CB8AC3E}">
        <p14:creationId xmlns:p14="http://schemas.microsoft.com/office/powerpoint/2010/main" val="14076131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10" name="Rectangle 9">
            <a:extLst>
              <a:ext uri="{FF2B5EF4-FFF2-40B4-BE49-F238E27FC236}">
                <a16:creationId xmlns:a16="http://schemas.microsoft.com/office/drawing/2014/main" id="{1BB3040E-EA43-4533-8BF5-57EA6097CDE8}"/>
              </a:ext>
            </a:extLst>
          </p:cNvPr>
          <p:cNvSpPr/>
          <p:nvPr/>
        </p:nvSpPr>
        <p:spPr>
          <a:xfrm>
            <a:off x="839032" y="2153573"/>
            <a:ext cx="7465936" cy="1200329"/>
          </a:xfrm>
          <a:prstGeom prst="rect">
            <a:avLst/>
          </a:prstGeom>
        </p:spPr>
        <p:txBody>
          <a:bodyPr wrap="square">
            <a:spAutoFit/>
          </a:bodyPr>
          <a:lstStyle/>
          <a:p>
            <a:pPr algn="ctr"/>
            <a:r>
              <a:rPr lang="en-GB" sz="1800" dirty="0">
                <a:latin typeface="Calibri" panose="020F0502020204030204" pitchFamily="34" charset="0"/>
                <a:cs typeface="Calibri" panose="020F0502020204030204" pitchFamily="34" charset="0"/>
              </a:rPr>
              <a:t>WeblineGlobal enables businesses to employ React Native developers at the click of a button. The company has an advanced AI-powered talent cloud system that remotely sources, vets, and pairs developers. WeblineGlobal has 22+ Years of Excellence in Technology &amp; has delivered 3500+ projects globally.</a:t>
            </a:r>
            <a:endParaRPr lang="en-GB" sz="4000" dirty="0">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A3C9FC71-7460-4123-A6FD-032FEDB51C00}"/>
              </a:ext>
            </a:extLst>
          </p:cNvPr>
          <p:cNvSpPr/>
          <p:nvPr/>
        </p:nvSpPr>
        <p:spPr>
          <a:xfrm>
            <a:off x="0" y="457200"/>
            <a:ext cx="9144000" cy="640080"/>
          </a:xfrm>
          <a:prstGeom prst="rect">
            <a:avLst/>
          </a:prstGeom>
          <a:solidFill>
            <a:srgbClr val="F5F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a:extLst>
              <a:ext uri="{FF2B5EF4-FFF2-40B4-BE49-F238E27FC236}">
                <a16:creationId xmlns:a16="http://schemas.microsoft.com/office/drawing/2014/main" id="{FFB7A8E3-0367-4AC5-A8E8-16BAF96AA010}"/>
              </a:ext>
            </a:extLst>
          </p:cNvPr>
          <p:cNvGrpSpPr/>
          <p:nvPr/>
        </p:nvGrpSpPr>
        <p:grpSpPr>
          <a:xfrm>
            <a:off x="839032" y="548640"/>
            <a:ext cx="7465936" cy="861060"/>
            <a:chOff x="1013460" y="144780"/>
            <a:chExt cx="7465936" cy="1264920"/>
          </a:xfrm>
        </p:grpSpPr>
        <p:sp>
          <p:nvSpPr>
            <p:cNvPr id="8" name="Rectangle 7">
              <a:extLst>
                <a:ext uri="{FF2B5EF4-FFF2-40B4-BE49-F238E27FC236}">
                  <a16:creationId xmlns:a16="http://schemas.microsoft.com/office/drawing/2014/main" id="{30B0E1ED-8153-43C1-9F9B-DDBACC1E0898}"/>
                </a:ext>
              </a:extLst>
            </p:cNvPr>
            <p:cNvSpPr/>
            <p:nvPr/>
          </p:nvSpPr>
          <p:spPr>
            <a:xfrm>
              <a:off x="1066975" y="198120"/>
              <a:ext cx="7358906" cy="115823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a:latin typeface="Calibri" panose="020F0502020204030204" pitchFamily="34" charset="0"/>
                  <a:cs typeface="Calibri" panose="020F0502020204030204" pitchFamily="34" charset="0"/>
                </a:rPr>
                <a:t>Why hiring React Native developers with WeblineGlobal can help?</a:t>
              </a:r>
              <a:endParaRPr lang="en-GB" sz="1800" b="1" dirty="0">
                <a:solidFill>
                  <a:schemeClr val="accent3">
                    <a:lumMod val="10000"/>
                  </a:schemeClr>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2A2A7204-4275-41CC-A4C0-9BA2093D2B4A}"/>
                </a:ext>
              </a:extLst>
            </p:cNvPr>
            <p:cNvSpPr/>
            <p:nvPr/>
          </p:nvSpPr>
          <p:spPr>
            <a:xfrm>
              <a:off x="1013460" y="144780"/>
              <a:ext cx="7465936" cy="1264920"/>
            </a:xfrm>
            <a:prstGeom prst="rect">
              <a:avLst/>
            </a:prstGeom>
            <a:noFill/>
            <a:ln w="635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Group 10">
            <a:extLst>
              <a:ext uri="{FF2B5EF4-FFF2-40B4-BE49-F238E27FC236}">
                <a16:creationId xmlns:a16="http://schemas.microsoft.com/office/drawing/2014/main" id="{6619DFE9-FA60-479B-9309-48AE82C97930}"/>
              </a:ext>
            </a:extLst>
          </p:cNvPr>
          <p:cNvGrpSpPr/>
          <p:nvPr/>
        </p:nvGrpSpPr>
        <p:grpSpPr>
          <a:xfrm>
            <a:off x="0" y="4728494"/>
            <a:ext cx="9144000" cy="356855"/>
            <a:chOff x="0" y="406525"/>
            <a:chExt cx="9144000" cy="356855"/>
          </a:xfrm>
        </p:grpSpPr>
        <p:cxnSp>
          <p:nvCxnSpPr>
            <p:cNvPr id="12" name="Straight Connector 11">
              <a:extLst>
                <a:ext uri="{FF2B5EF4-FFF2-40B4-BE49-F238E27FC236}">
                  <a16:creationId xmlns:a16="http://schemas.microsoft.com/office/drawing/2014/main" id="{4ACAFF7C-19B6-4311-BE48-687A73221803}"/>
                </a:ext>
              </a:extLst>
            </p:cNvPr>
            <p:cNvCxnSpPr/>
            <p:nvPr/>
          </p:nvCxnSpPr>
          <p:spPr>
            <a:xfrm>
              <a:off x="0" y="406525"/>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D65DBAA-9E40-4740-9B95-8F1451765B18}"/>
                </a:ext>
              </a:extLst>
            </p:cNvPr>
            <p:cNvSpPr txBox="1"/>
            <p:nvPr/>
          </p:nvSpPr>
          <p:spPr>
            <a:xfrm>
              <a:off x="297656" y="463389"/>
              <a:ext cx="5817394" cy="276999"/>
            </a:xfrm>
            <a:prstGeom prst="rect">
              <a:avLst/>
            </a:prstGeom>
            <a:noFill/>
          </p:spPr>
          <p:txBody>
            <a:bodyPr wrap="square" rtlCol="0">
              <a:spAutoFit/>
            </a:bodyPr>
            <a:lstStyle/>
            <a:p>
              <a:r>
                <a:rPr lang="fr-FR" sz="1200" dirty="0">
                  <a:solidFill>
                    <a:schemeClr val="tx1">
                      <a:lumMod val="75000"/>
                      <a:lumOff val="25000"/>
                    </a:schemeClr>
                  </a:solidFill>
                  <a:latin typeface="Calibri" panose="020F0502020204030204" pitchFamily="34" charset="0"/>
                  <a:cs typeface="Calibri" panose="020F0502020204030204" pitchFamily="34" charset="0"/>
                </a:rPr>
                <a:t>Source :</a:t>
              </a:r>
              <a:r>
                <a:rPr lang="en-GB" sz="1200" dirty="0">
                  <a:solidFill>
                    <a:schemeClr val="tx1">
                      <a:lumMod val="75000"/>
                      <a:lumOff val="25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https://www.weblineglobal.com/blog/hiring-react-native-developers-guide/</a:t>
              </a:r>
              <a:endParaRPr lang="en-GB" sz="1000"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14" name="Graphic 13">
              <a:extLst>
                <a:ext uri="{FF2B5EF4-FFF2-40B4-BE49-F238E27FC236}">
                  <a16:creationId xmlns:a16="http://schemas.microsoft.com/office/drawing/2014/main" id="{B1258A9B-9FF4-4FCF-A051-1151700A47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20452" y="463388"/>
              <a:ext cx="1425892" cy="299992"/>
            </a:xfrm>
            <a:prstGeom prst="rect">
              <a:avLst/>
            </a:prstGeom>
          </p:spPr>
        </p:pic>
      </p:grpSp>
      <p:pic>
        <p:nvPicPr>
          <p:cNvPr id="15" name="Graphic 14">
            <a:extLst>
              <a:ext uri="{FF2B5EF4-FFF2-40B4-BE49-F238E27FC236}">
                <a16:creationId xmlns:a16="http://schemas.microsoft.com/office/drawing/2014/main" id="{7F595AB1-F44D-443D-93EF-0AD536ED6EF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74794" y="3563043"/>
            <a:ext cx="971550" cy="1047750"/>
          </a:xfrm>
          <a:prstGeom prst="rect">
            <a:avLst/>
          </a:prstGeom>
        </p:spPr>
      </p:pic>
    </p:spTree>
    <p:extLst>
      <p:ext uri="{BB962C8B-B14F-4D97-AF65-F5344CB8AC3E}">
        <p14:creationId xmlns:p14="http://schemas.microsoft.com/office/powerpoint/2010/main" val="11108489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4" name="Google Shape;84;p14"/>
          <p:cNvSpPr txBox="1">
            <a:spLocks noGrp="1"/>
          </p:cNvSpPr>
          <p:nvPr>
            <p:ph type="subTitle" idx="4294967295"/>
          </p:nvPr>
        </p:nvSpPr>
        <p:spPr>
          <a:xfrm>
            <a:off x="685800" y="525488"/>
            <a:ext cx="7772400" cy="7848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r>
              <a:rPr lang="en-GB" sz="4000" b="1" dirty="0">
                <a:latin typeface="Calibri" panose="020F0502020204030204" pitchFamily="34" charset="0"/>
                <a:cs typeface="Calibri" panose="020F0502020204030204" pitchFamily="34" charset="0"/>
              </a:rPr>
              <a:t>Thank You</a:t>
            </a:r>
            <a:endParaRPr sz="4000" b="1" dirty="0">
              <a:latin typeface="Calibri" panose="020F0502020204030204" pitchFamily="34" charset="0"/>
              <a:cs typeface="Calibri" panose="020F0502020204030204" pitchFamily="34" charset="0"/>
            </a:endParaRPr>
          </a:p>
        </p:txBody>
      </p:sp>
      <p:grpSp>
        <p:nvGrpSpPr>
          <p:cNvPr id="87" name="Google Shape;87;p14"/>
          <p:cNvGrpSpPr/>
          <p:nvPr/>
        </p:nvGrpSpPr>
        <p:grpSpPr>
          <a:xfrm>
            <a:off x="3927600" y="1278338"/>
            <a:ext cx="1288800" cy="63900"/>
            <a:chOff x="3927600" y="2539800"/>
            <a:chExt cx="1288800" cy="63900"/>
          </a:xfrm>
        </p:grpSpPr>
        <p:cxnSp>
          <p:nvCxnSpPr>
            <p:cNvPr id="88" name="Google Shape;88;p14"/>
            <p:cNvCxnSpPr/>
            <p:nvPr/>
          </p:nvCxnSpPr>
          <p:spPr>
            <a:xfrm>
              <a:off x="3927600" y="2571750"/>
              <a:ext cx="1288800" cy="0"/>
            </a:xfrm>
            <a:prstGeom prst="straightConnector1">
              <a:avLst/>
            </a:prstGeom>
            <a:noFill/>
            <a:ln w="9525" cap="flat" cmpd="sng">
              <a:solidFill>
                <a:srgbClr val="222222"/>
              </a:solidFill>
              <a:prstDash val="solid"/>
              <a:round/>
              <a:headEnd type="none" w="med" len="med"/>
              <a:tailEnd type="none" w="med" len="med"/>
            </a:ln>
          </p:spPr>
        </p:cxnSp>
        <p:sp>
          <p:nvSpPr>
            <p:cNvPr id="89" name="Google Shape;89;p14"/>
            <p:cNvSpPr/>
            <p:nvPr/>
          </p:nvSpPr>
          <p:spPr>
            <a:xfrm flipH="1">
              <a:off x="4538275" y="2539800"/>
              <a:ext cx="67500" cy="63900"/>
            </a:xfrm>
            <a:prstGeom prst="diamond">
              <a:avLst/>
            </a:prstGeom>
            <a:solidFill>
              <a:srgbClr val="2222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Text Box 5">
            <a:extLst>
              <a:ext uri="{FF2B5EF4-FFF2-40B4-BE49-F238E27FC236}">
                <a16:creationId xmlns:a16="http://schemas.microsoft.com/office/drawing/2014/main" id="{7A55E7B5-2D65-43E1-A2E9-CAC45892CCEF}"/>
              </a:ext>
            </a:extLst>
          </p:cNvPr>
          <p:cNvSpPr txBox="1">
            <a:spLocks noChangeArrowheads="1"/>
          </p:cNvSpPr>
          <p:nvPr/>
        </p:nvSpPr>
        <p:spPr bwMode="auto">
          <a:xfrm>
            <a:off x="1050390" y="1834785"/>
            <a:ext cx="17581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tx1"/>
                </a:solidFill>
                <a:latin typeface="Calibri" panose="020F0502020204030204" pitchFamily="34" charset="0"/>
                <a:cs typeface="Calibri" panose="020F0502020204030204" pitchFamily="34" charset="0"/>
              </a:rPr>
              <a:t>CONTACT US</a:t>
            </a:r>
          </a:p>
        </p:txBody>
      </p:sp>
      <p:sp>
        <p:nvSpPr>
          <p:cNvPr id="15" name="Text Box 5">
            <a:extLst>
              <a:ext uri="{FF2B5EF4-FFF2-40B4-BE49-F238E27FC236}">
                <a16:creationId xmlns:a16="http://schemas.microsoft.com/office/drawing/2014/main" id="{2EE4FE13-15FE-432C-9B8A-5A486DB0D836}"/>
              </a:ext>
            </a:extLst>
          </p:cNvPr>
          <p:cNvSpPr txBox="1">
            <a:spLocks noChangeArrowheads="1"/>
          </p:cNvSpPr>
          <p:nvPr/>
        </p:nvSpPr>
        <p:spPr bwMode="auto">
          <a:xfrm>
            <a:off x="1050389" y="2294078"/>
            <a:ext cx="367435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dirty="0">
                <a:solidFill>
                  <a:schemeClr val="tx1"/>
                </a:solidFill>
                <a:latin typeface="Calibri" panose="020F0502020204030204" pitchFamily="34" charset="0"/>
                <a:cs typeface="Calibri" panose="020F0502020204030204" pitchFamily="34" charset="0"/>
              </a:rPr>
              <a:t>+1-213-908-1090 (USA)</a:t>
            </a:r>
          </a:p>
          <a:p>
            <a:r>
              <a:rPr lang="en-US" altLang="zh-CN" sz="2000" dirty="0">
                <a:solidFill>
                  <a:schemeClr val="tx1"/>
                </a:solidFill>
                <a:latin typeface="Calibri" panose="020F0502020204030204" pitchFamily="34" charset="0"/>
                <a:cs typeface="Calibri" panose="020F0502020204030204" pitchFamily="34" charset="0"/>
              </a:rPr>
              <a:t>+61-2-8011-4668 (AUS)</a:t>
            </a:r>
          </a:p>
        </p:txBody>
      </p:sp>
      <p:grpSp>
        <p:nvGrpSpPr>
          <p:cNvPr id="16" name="Group 15">
            <a:extLst>
              <a:ext uri="{FF2B5EF4-FFF2-40B4-BE49-F238E27FC236}">
                <a16:creationId xmlns:a16="http://schemas.microsoft.com/office/drawing/2014/main" id="{D57AD919-ECD1-45D3-9C1F-B337B30A2BCB}"/>
              </a:ext>
            </a:extLst>
          </p:cNvPr>
          <p:cNvGrpSpPr/>
          <p:nvPr/>
        </p:nvGrpSpPr>
        <p:grpSpPr>
          <a:xfrm>
            <a:off x="1050390" y="3345164"/>
            <a:ext cx="3356882" cy="814090"/>
            <a:chOff x="919234" y="3192330"/>
            <a:chExt cx="3356882" cy="814090"/>
          </a:xfrm>
        </p:grpSpPr>
        <p:sp>
          <p:nvSpPr>
            <p:cNvPr id="17" name="Text Box 5">
              <a:extLst>
                <a:ext uri="{FF2B5EF4-FFF2-40B4-BE49-F238E27FC236}">
                  <a16:creationId xmlns:a16="http://schemas.microsoft.com/office/drawing/2014/main" id="{23632881-1D1C-41DB-9809-B27BE84319B2}"/>
                </a:ext>
              </a:extLst>
            </p:cNvPr>
            <p:cNvSpPr txBox="1">
              <a:spLocks noChangeArrowheads="1"/>
            </p:cNvSpPr>
            <p:nvPr/>
          </p:nvSpPr>
          <p:spPr bwMode="auto">
            <a:xfrm>
              <a:off x="919234" y="3192330"/>
              <a:ext cx="15446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tx1"/>
                  </a:solidFill>
                  <a:latin typeface="Calibri" panose="020F0502020204030204" pitchFamily="34" charset="0"/>
                  <a:cs typeface="Calibri" panose="020F0502020204030204" pitchFamily="34" charset="0"/>
                </a:rPr>
                <a:t>EMAIL</a:t>
              </a:r>
            </a:p>
          </p:txBody>
        </p:sp>
        <p:sp>
          <p:nvSpPr>
            <p:cNvPr id="18" name="Text Box 5">
              <a:extLst>
                <a:ext uri="{FF2B5EF4-FFF2-40B4-BE49-F238E27FC236}">
                  <a16:creationId xmlns:a16="http://schemas.microsoft.com/office/drawing/2014/main" id="{DA9149B8-D668-49E4-A71C-4BEAE586DDFD}"/>
                </a:ext>
              </a:extLst>
            </p:cNvPr>
            <p:cNvSpPr txBox="1">
              <a:spLocks noChangeArrowheads="1"/>
            </p:cNvSpPr>
            <p:nvPr/>
          </p:nvSpPr>
          <p:spPr bwMode="auto">
            <a:xfrm>
              <a:off x="919234" y="3544755"/>
              <a:ext cx="33568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sz="2400" dirty="0">
                  <a:latin typeface="Calibri" panose="020F0502020204030204" pitchFamily="34" charset="0"/>
                  <a:cs typeface="Calibri" panose="020F0502020204030204" pitchFamily="34" charset="0"/>
                </a:rPr>
                <a:t>info@weblineglobal.com</a:t>
              </a:r>
              <a:endParaRPr lang="en-US" altLang="zh-CN" sz="4000" dirty="0">
                <a:solidFill>
                  <a:schemeClr val="tx1"/>
                </a:solidFill>
                <a:latin typeface="Calibri" panose="020F0502020204030204" pitchFamily="34" charset="0"/>
                <a:cs typeface="Calibri" panose="020F0502020204030204" pitchFamily="34" charset="0"/>
              </a:endParaRPr>
            </a:p>
          </p:txBody>
        </p:sp>
      </p:grpSp>
      <p:sp>
        <p:nvSpPr>
          <p:cNvPr id="19" name="Text Box 5">
            <a:extLst>
              <a:ext uri="{FF2B5EF4-FFF2-40B4-BE49-F238E27FC236}">
                <a16:creationId xmlns:a16="http://schemas.microsoft.com/office/drawing/2014/main" id="{7FE9EC2E-C1AA-4C41-A858-5552AE702505}"/>
              </a:ext>
            </a:extLst>
          </p:cNvPr>
          <p:cNvSpPr txBox="1">
            <a:spLocks noChangeArrowheads="1"/>
          </p:cNvSpPr>
          <p:nvPr/>
        </p:nvSpPr>
        <p:spPr bwMode="auto">
          <a:xfrm>
            <a:off x="4719029" y="2302515"/>
            <a:ext cx="318828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dirty="0">
                <a:solidFill>
                  <a:schemeClr val="tx1"/>
                </a:solidFill>
                <a:latin typeface="Calibri" panose="020F0502020204030204" pitchFamily="34" charset="0"/>
                <a:cs typeface="Calibri" panose="020F0502020204030204" pitchFamily="34" charset="0"/>
              </a:rPr>
              <a:t>+44-207-193-7507 (UK)</a:t>
            </a:r>
          </a:p>
          <a:p>
            <a:r>
              <a:rPr lang="en-US" altLang="zh-CN" sz="2000" dirty="0">
                <a:solidFill>
                  <a:schemeClr val="tx1"/>
                </a:solidFill>
                <a:latin typeface="Calibri" panose="020F0502020204030204" pitchFamily="34" charset="0"/>
                <a:cs typeface="Calibri" panose="020F0502020204030204" pitchFamily="34" charset="0"/>
              </a:rPr>
              <a:t>+91-79-26420897 (IND)</a:t>
            </a:r>
          </a:p>
        </p:txBody>
      </p:sp>
      <p:grpSp>
        <p:nvGrpSpPr>
          <p:cNvPr id="20" name="Group 19">
            <a:extLst>
              <a:ext uri="{FF2B5EF4-FFF2-40B4-BE49-F238E27FC236}">
                <a16:creationId xmlns:a16="http://schemas.microsoft.com/office/drawing/2014/main" id="{EF985F0E-E52E-4972-8CED-42B701482D32}"/>
              </a:ext>
            </a:extLst>
          </p:cNvPr>
          <p:cNvGrpSpPr/>
          <p:nvPr/>
        </p:nvGrpSpPr>
        <p:grpSpPr>
          <a:xfrm>
            <a:off x="4768534" y="3353601"/>
            <a:ext cx="3255326" cy="814090"/>
            <a:chOff x="4325621" y="3101336"/>
            <a:chExt cx="3255326" cy="814090"/>
          </a:xfrm>
        </p:grpSpPr>
        <p:sp>
          <p:nvSpPr>
            <p:cNvPr id="21" name="Text Box 5">
              <a:extLst>
                <a:ext uri="{FF2B5EF4-FFF2-40B4-BE49-F238E27FC236}">
                  <a16:creationId xmlns:a16="http://schemas.microsoft.com/office/drawing/2014/main" id="{E4D89C50-8790-4B0D-9AB9-A001B35BF3BE}"/>
                </a:ext>
              </a:extLst>
            </p:cNvPr>
            <p:cNvSpPr txBox="1">
              <a:spLocks noChangeArrowheads="1"/>
            </p:cNvSpPr>
            <p:nvPr/>
          </p:nvSpPr>
          <p:spPr bwMode="auto">
            <a:xfrm>
              <a:off x="4325621" y="3101336"/>
              <a:ext cx="15446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000" b="1" dirty="0">
                  <a:solidFill>
                    <a:schemeClr val="tx1"/>
                  </a:solidFill>
                  <a:latin typeface="Calibri" panose="020F0502020204030204" pitchFamily="34" charset="0"/>
                  <a:cs typeface="Calibri" panose="020F0502020204030204" pitchFamily="34" charset="0"/>
                </a:rPr>
                <a:t>WEBSITE</a:t>
              </a:r>
            </a:p>
          </p:txBody>
        </p:sp>
        <p:sp>
          <p:nvSpPr>
            <p:cNvPr id="22" name="Text Box 5">
              <a:extLst>
                <a:ext uri="{FF2B5EF4-FFF2-40B4-BE49-F238E27FC236}">
                  <a16:creationId xmlns:a16="http://schemas.microsoft.com/office/drawing/2014/main" id="{212D7085-A372-47D4-9AE1-77DF2CFB7A3E}"/>
                </a:ext>
              </a:extLst>
            </p:cNvPr>
            <p:cNvSpPr txBox="1">
              <a:spLocks noChangeArrowheads="1"/>
            </p:cNvSpPr>
            <p:nvPr/>
          </p:nvSpPr>
          <p:spPr bwMode="auto">
            <a:xfrm>
              <a:off x="4325621" y="3453761"/>
              <a:ext cx="32553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2400" dirty="0">
                  <a:solidFill>
                    <a:schemeClr val="tx1"/>
                  </a:solidFill>
                  <a:latin typeface="Calibri" panose="020F0502020204030204" pitchFamily="34" charset="0"/>
                  <a:cs typeface="Calibri" panose="020F0502020204030204" pitchFamily="34" charset="0"/>
                </a:rPr>
                <a:t>www.weblineglobal.com</a:t>
              </a:r>
            </a:p>
          </p:txBody>
        </p:sp>
      </p:grpSp>
      <p:pic>
        <p:nvPicPr>
          <p:cNvPr id="23" name="Graphic 22">
            <a:extLst>
              <a:ext uri="{FF2B5EF4-FFF2-40B4-BE49-F238E27FC236}">
                <a16:creationId xmlns:a16="http://schemas.microsoft.com/office/drawing/2014/main" id="{DA2C0DBB-522B-4ED9-B036-0E760FCF7B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01979" y="548167"/>
            <a:ext cx="1791177" cy="37684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6"/>
          <p:cNvSpPr txBox="1">
            <a:spLocks noGrp="1"/>
          </p:cNvSpPr>
          <p:nvPr>
            <p:ph type="body" idx="1"/>
          </p:nvPr>
        </p:nvSpPr>
        <p:spPr>
          <a:xfrm>
            <a:off x="1123140" y="2420880"/>
            <a:ext cx="6897720" cy="819900"/>
          </a:xfrm>
          <a:prstGeom prst="rect">
            <a:avLst/>
          </a:prstGeom>
        </p:spPr>
        <p:txBody>
          <a:bodyPr spcFirstLastPara="1" wrap="square" lIns="91425" tIns="91425" rIns="91425" bIns="91425" anchor="t" anchorCtr="0">
            <a:noAutofit/>
          </a:bodyPr>
          <a:lstStyle/>
          <a:p>
            <a:pPr marL="0" lvl="0" indent="0">
              <a:buNone/>
            </a:pPr>
            <a:r>
              <a:rPr lang="en-GB" i="0" dirty="0">
                <a:latin typeface="Calibri" panose="020F0502020204030204" pitchFamily="34" charset="0"/>
                <a:cs typeface="Calibri" panose="020F0502020204030204" pitchFamily="34" charset="0"/>
              </a:rPr>
              <a:t>Hiring a </a:t>
            </a:r>
            <a:r>
              <a:rPr lang="en-GB" i="0" u="sng" dirty="0">
                <a:solidFill>
                  <a:schemeClr val="bg1"/>
                </a:solidFill>
                <a:latin typeface="Calibri" panose="020F0502020204030204" pitchFamily="34" charset="0"/>
                <a:cs typeface="Calibri" panose="020F0502020204030204" pitchFamily="34" charset="0"/>
              </a:rPr>
              <a:t>React Native developer</a:t>
            </a:r>
            <a:r>
              <a:rPr lang="en-GB" i="0" dirty="0">
                <a:solidFill>
                  <a:srgbClr val="00B0F0"/>
                </a:solidFill>
                <a:latin typeface="Calibri" panose="020F0502020204030204" pitchFamily="34" charset="0"/>
                <a:cs typeface="Calibri" panose="020F0502020204030204" pitchFamily="34" charset="0"/>
              </a:rPr>
              <a:t> </a:t>
            </a:r>
            <a:r>
              <a:rPr lang="en-GB" i="0" dirty="0">
                <a:latin typeface="Calibri" panose="020F0502020204030204" pitchFamily="34" charset="0"/>
                <a:cs typeface="Calibri" panose="020F0502020204030204" pitchFamily="34" charset="0"/>
              </a:rPr>
              <a:t>for your project is not as simple as it may appear. The blog discusses factors to consider when hiring react native developers or react native experts from a React Native development company.</a:t>
            </a:r>
            <a:endParaRPr dirty="0">
              <a:latin typeface="Calibri" panose="020F0502020204030204" pitchFamily="34" charset="0"/>
              <a:cs typeface="Calibri" panose="020F0502020204030204" pitchFamily="34" charset="0"/>
            </a:endParaRPr>
          </a:p>
        </p:txBody>
      </p:sp>
      <p:grpSp>
        <p:nvGrpSpPr>
          <p:cNvPr id="13" name="Group 12">
            <a:extLst>
              <a:ext uri="{FF2B5EF4-FFF2-40B4-BE49-F238E27FC236}">
                <a16:creationId xmlns:a16="http://schemas.microsoft.com/office/drawing/2014/main" id="{E18B5E59-9D07-4F4D-A330-566DCBD76A82}"/>
              </a:ext>
            </a:extLst>
          </p:cNvPr>
          <p:cNvGrpSpPr/>
          <p:nvPr/>
        </p:nvGrpSpPr>
        <p:grpSpPr>
          <a:xfrm>
            <a:off x="0" y="4743198"/>
            <a:ext cx="9144000" cy="356147"/>
            <a:chOff x="0" y="4720876"/>
            <a:chExt cx="9144000" cy="356147"/>
          </a:xfrm>
        </p:grpSpPr>
        <p:cxnSp>
          <p:nvCxnSpPr>
            <p:cNvPr id="14" name="Straight Connector 13">
              <a:extLst>
                <a:ext uri="{FF2B5EF4-FFF2-40B4-BE49-F238E27FC236}">
                  <a16:creationId xmlns:a16="http://schemas.microsoft.com/office/drawing/2014/main" id="{C66D5A49-B245-472C-AFE0-AC5D324BBF3D}"/>
                </a:ext>
              </a:extLst>
            </p:cNvPr>
            <p:cNvCxnSpPr/>
            <p:nvPr/>
          </p:nvCxnSpPr>
          <p:spPr>
            <a:xfrm>
              <a:off x="0" y="4720876"/>
              <a:ext cx="91440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B615C99-8F8B-4C01-B544-008170DF1369}"/>
                </a:ext>
              </a:extLst>
            </p:cNvPr>
            <p:cNvSpPr txBox="1"/>
            <p:nvPr/>
          </p:nvSpPr>
          <p:spPr>
            <a:xfrm>
              <a:off x="297656" y="4777740"/>
              <a:ext cx="7566184" cy="276999"/>
            </a:xfrm>
            <a:prstGeom prst="rect">
              <a:avLst/>
            </a:prstGeom>
            <a:noFill/>
          </p:spPr>
          <p:txBody>
            <a:bodyPr wrap="square" rtlCol="0">
              <a:spAutoFit/>
            </a:bodyPr>
            <a:lstStyle/>
            <a:p>
              <a:r>
                <a:rPr lang="fr-FR" sz="1200" dirty="0">
                  <a:solidFill>
                    <a:schemeClr val="bg1"/>
                  </a:solidFill>
                  <a:latin typeface="Calibri" panose="020F0502020204030204" pitchFamily="34" charset="0"/>
                  <a:cs typeface="Calibri" panose="020F0502020204030204" pitchFamily="34" charset="0"/>
                </a:rPr>
                <a:t>Source :</a:t>
              </a:r>
              <a:r>
                <a:rPr lang="en-GB" sz="1200"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https://www.weblineglobal.com/blog/hiring-react-native-developers-guide/</a:t>
              </a:r>
              <a:endParaRPr lang="en-GB" sz="1000" dirty="0">
                <a:solidFill>
                  <a:schemeClr val="bg1"/>
                </a:solidFill>
                <a:latin typeface="Calibri" panose="020F0502020204030204" pitchFamily="34" charset="0"/>
                <a:cs typeface="Calibri" panose="020F0502020204030204" pitchFamily="34" charset="0"/>
              </a:endParaRPr>
            </a:p>
          </p:txBody>
        </p:sp>
        <p:pic>
          <p:nvPicPr>
            <p:cNvPr id="16" name="Graphic 15">
              <a:extLst>
                <a:ext uri="{FF2B5EF4-FFF2-40B4-BE49-F238E27FC236}">
                  <a16:creationId xmlns:a16="http://schemas.microsoft.com/office/drawing/2014/main" id="{BD19FE87-997D-4D4F-B30F-ED6E7498DCC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26618" y="4777740"/>
              <a:ext cx="1422520" cy="299283"/>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3"/>
          <p:cNvSpPr txBox="1">
            <a:spLocks noGrp="1"/>
          </p:cNvSpPr>
          <p:nvPr>
            <p:ph type="title" idx="4294967295"/>
          </p:nvPr>
        </p:nvSpPr>
        <p:spPr>
          <a:xfrm>
            <a:off x="1810300" y="556800"/>
            <a:ext cx="5523600" cy="47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About this template</a:t>
            </a:r>
            <a:endParaRPr/>
          </a:p>
        </p:txBody>
      </p:sp>
      <p:sp>
        <p:nvSpPr>
          <p:cNvPr id="74" name="Google Shape;74;p13"/>
          <p:cNvSpPr txBox="1">
            <a:spLocks noGrp="1"/>
          </p:cNvSpPr>
          <p:nvPr>
            <p:ph type="title"/>
          </p:nvPr>
        </p:nvSpPr>
        <p:spPr>
          <a:xfrm>
            <a:off x="1810200" y="557513"/>
            <a:ext cx="5523600" cy="477900"/>
          </a:xfrm>
          <a:prstGeom prst="rect">
            <a:avLst/>
          </a:prstGeom>
        </p:spPr>
        <p:txBody>
          <a:bodyPr spcFirstLastPara="1" wrap="square" lIns="91425" tIns="91425" rIns="91425" bIns="91425" anchor="ctr" anchorCtr="0">
            <a:noAutofit/>
          </a:bodyPr>
          <a:lstStyle/>
          <a:p>
            <a:pPr lvl="0"/>
            <a:r>
              <a:rPr lang="en-GB" sz="2400" b="1" dirty="0">
                <a:latin typeface="Calibri" panose="020F0502020204030204" pitchFamily="34" charset="0"/>
                <a:cs typeface="Calibri" panose="020F0502020204030204" pitchFamily="34" charset="0"/>
              </a:rPr>
              <a:t>What exactly is React Native?</a:t>
            </a:r>
            <a:endParaRPr sz="2400" b="1" dirty="0">
              <a:latin typeface="Calibri" panose="020F0502020204030204" pitchFamily="34" charset="0"/>
              <a:cs typeface="Calibri" panose="020F0502020204030204" pitchFamily="34" charset="0"/>
            </a:endParaRPr>
          </a:p>
        </p:txBody>
      </p:sp>
      <p:sp>
        <p:nvSpPr>
          <p:cNvPr id="77" name="Google Shape;77;p13"/>
          <p:cNvSpPr txBox="1"/>
          <p:nvPr/>
        </p:nvSpPr>
        <p:spPr>
          <a:xfrm>
            <a:off x="457200" y="1576894"/>
            <a:ext cx="8229600" cy="994856"/>
          </a:xfrm>
          <a:prstGeom prst="rect">
            <a:avLst/>
          </a:prstGeom>
          <a:noFill/>
          <a:ln>
            <a:noFill/>
          </a:ln>
        </p:spPr>
        <p:txBody>
          <a:bodyPr spcFirstLastPara="1" wrap="square" lIns="91425" tIns="91425" rIns="91425" bIns="91425" anchor="t" anchorCtr="0">
            <a:noAutofit/>
          </a:bodyPr>
          <a:lstStyle/>
          <a:p>
            <a:pPr lvl="0">
              <a:spcBef>
                <a:spcPts val="1000"/>
              </a:spcBef>
            </a:pPr>
            <a:r>
              <a:rPr lang="en-GB" sz="1800" dirty="0">
                <a:solidFill>
                  <a:schemeClr val="accent3">
                    <a:lumMod val="10000"/>
                  </a:schemeClr>
                </a:solidFill>
                <a:latin typeface="Calibri" panose="020F0502020204030204" pitchFamily="34" charset="0"/>
                <a:cs typeface="Calibri" panose="020F0502020204030204" pitchFamily="34" charset="0"/>
              </a:rPr>
              <a:t>React Native is a JavaScript framework that enables developers to construct mobile apps for iOS and Android. React Native makes use of a combination of JavaScript and JSX, as well as XML-like mark-up.</a:t>
            </a:r>
            <a:endParaRPr sz="1600" dirty="0">
              <a:solidFill>
                <a:schemeClr val="accent3">
                  <a:lumMod val="10000"/>
                </a:schemeClr>
              </a:solidFill>
              <a:latin typeface="Calibri" panose="020F0502020204030204" pitchFamily="34" charset="0"/>
              <a:ea typeface="Raleway"/>
              <a:cs typeface="Calibri" panose="020F0502020204030204" pitchFamily="34" charset="0"/>
              <a:sym typeface="Raleway"/>
            </a:endParaRPr>
          </a:p>
        </p:txBody>
      </p:sp>
      <p:grpSp>
        <p:nvGrpSpPr>
          <p:cNvPr id="12" name="Group 11">
            <a:extLst>
              <a:ext uri="{FF2B5EF4-FFF2-40B4-BE49-F238E27FC236}">
                <a16:creationId xmlns:a16="http://schemas.microsoft.com/office/drawing/2014/main" id="{B626AA2C-4CFF-4C2E-BA72-B8C099436BE9}"/>
              </a:ext>
            </a:extLst>
          </p:cNvPr>
          <p:cNvGrpSpPr/>
          <p:nvPr/>
        </p:nvGrpSpPr>
        <p:grpSpPr>
          <a:xfrm>
            <a:off x="0" y="4728494"/>
            <a:ext cx="9144000" cy="356855"/>
            <a:chOff x="0" y="406525"/>
            <a:chExt cx="9144000" cy="356855"/>
          </a:xfrm>
        </p:grpSpPr>
        <p:cxnSp>
          <p:nvCxnSpPr>
            <p:cNvPr id="13" name="Straight Connector 12">
              <a:extLst>
                <a:ext uri="{FF2B5EF4-FFF2-40B4-BE49-F238E27FC236}">
                  <a16:creationId xmlns:a16="http://schemas.microsoft.com/office/drawing/2014/main" id="{5E2C9807-7710-44E5-B944-25674A6302BE}"/>
                </a:ext>
              </a:extLst>
            </p:cNvPr>
            <p:cNvCxnSpPr/>
            <p:nvPr/>
          </p:nvCxnSpPr>
          <p:spPr>
            <a:xfrm>
              <a:off x="0" y="406525"/>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D332CC9-60E7-4F44-A9F5-135866DE63D9}"/>
                </a:ext>
              </a:extLst>
            </p:cNvPr>
            <p:cNvSpPr txBox="1"/>
            <p:nvPr/>
          </p:nvSpPr>
          <p:spPr>
            <a:xfrm>
              <a:off x="297656" y="463389"/>
              <a:ext cx="5817394" cy="276999"/>
            </a:xfrm>
            <a:prstGeom prst="rect">
              <a:avLst/>
            </a:prstGeom>
            <a:noFill/>
          </p:spPr>
          <p:txBody>
            <a:bodyPr wrap="square" rtlCol="0">
              <a:spAutoFit/>
            </a:bodyPr>
            <a:lstStyle/>
            <a:p>
              <a:r>
                <a:rPr lang="fr-FR" sz="1200" dirty="0">
                  <a:solidFill>
                    <a:schemeClr val="tx1">
                      <a:lumMod val="75000"/>
                      <a:lumOff val="25000"/>
                    </a:schemeClr>
                  </a:solidFill>
                  <a:latin typeface="Calibri" panose="020F0502020204030204" pitchFamily="34" charset="0"/>
                  <a:cs typeface="Calibri" panose="020F0502020204030204" pitchFamily="34" charset="0"/>
                </a:rPr>
                <a:t>Source :</a:t>
              </a:r>
              <a:r>
                <a:rPr lang="en-GB" sz="1200" dirty="0">
                  <a:solidFill>
                    <a:schemeClr val="tx1">
                      <a:lumMod val="75000"/>
                      <a:lumOff val="25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https://www.weblineglobal.com/blog/hiring-react-native-developers-guide/</a:t>
              </a:r>
              <a:endParaRPr lang="en-GB" sz="1000"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15" name="Graphic 14">
              <a:extLst>
                <a:ext uri="{FF2B5EF4-FFF2-40B4-BE49-F238E27FC236}">
                  <a16:creationId xmlns:a16="http://schemas.microsoft.com/office/drawing/2014/main" id="{84C7F7F6-5312-46A0-AB18-EE7F7317A8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20452" y="463388"/>
              <a:ext cx="1425892" cy="299992"/>
            </a:xfrm>
            <a:prstGeom prst="rect">
              <a:avLst/>
            </a:prstGeom>
          </p:spPr>
        </p:pic>
      </p:grpSp>
      <p:pic>
        <p:nvPicPr>
          <p:cNvPr id="9" name="Graphic 8">
            <a:extLst>
              <a:ext uri="{FF2B5EF4-FFF2-40B4-BE49-F238E27FC236}">
                <a16:creationId xmlns:a16="http://schemas.microsoft.com/office/drawing/2014/main" id="{740537A0-4098-4B35-A1E2-1A38FD85D77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43725" y="2558949"/>
            <a:ext cx="1902619" cy="2051844"/>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3"/>
          <p:cNvSpPr txBox="1">
            <a:spLocks noGrp="1"/>
          </p:cNvSpPr>
          <p:nvPr>
            <p:ph type="title" idx="4294967295"/>
          </p:nvPr>
        </p:nvSpPr>
        <p:spPr>
          <a:xfrm>
            <a:off x="1810300" y="556800"/>
            <a:ext cx="5523600" cy="47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About this template</a:t>
            </a:r>
            <a:endParaRPr/>
          </a:p>
        </p:txBody>
      </p:sp>
      <p:sp>
        <p:nvSpPr>
          <p:cNvPr id="74" name="Google Shape;74;p13"/>
          <p:cNvSpPr txBox="1">
            <a:spLocks noGrp="1"/>
          </p:cNvSpPr>
          <p:nvPr>
            <p:ph type="title"/>
          </p:nvPr>
        </p:nvSpPr>
        <p:spPr>
          <a:xfrm>
            <a:off x="1810200" y="557513"/>
            <a:ext cx="5523600" cy="477900"/>
          </a:xfrm>
          <a:prstGeom prst="rect">
            <a:avLst/>
          </a:prstGeom>
        </p:spPr>
        <p:txBody>
          <a:bodyPr spcFirstLastPara="1" wrap="square" lIns="91425" tIns="91425" rIns="91425" bIns="91425" anchor="ctr" anchorCtr="0">
            <a:noAutofit/>
          </a:bodyPr>
          <a:lstStyle/>
          <a:p>
            <a:pPr lvl="0"/>
            <a:r>
              <a:rPr lang="en-GB" sz="1800" b="1" dirty="0">
                <a:latin typeface="Calibri" panose="020F0502020204030204" pitchFamily="34" charset="0"/>
                <a:cs typeface="Calibri" panose="020F0502020204030204" pitchFamily="34" charset="0"/>
              </a:rPr>
              <a:t>Things to Look for When Hiring React Native Developers</a:t>
            </a:r>
            <a:endParaRPr sz="2800" b="1"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A5914E7-B181-4FDC-889F-230317BA0B63}"/>
              </a:ext>
            </a:extLst>
          </p:cNvPr>
          <p:cNvSpPr txBox="1"/>
          <p:nvPr/>
        </p:nvSpPr>
        <p:spPr>
          <a:xfrm>
            <a:off x="457200" y="1386840"/>
            <a:ext cx="3901440" cy="338554"/>
          </a:xfrm>
          <a:prstGeom prst="rect">
            <a:avLst/>
          </a:prstGeom>
          <a:noFill/>
        </p:spPr>
        <p:txBody>
          <a:bodyPr wrap="square" rtlCol="0">
            <a:spAutoFit/>
          </a:bodyPr>
          <a:lstStyle/>
          <a:p>
            <a:pPr marL="285750"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How familiar are they with JavaScript?</a:t>
            </a:r>
          </a:p>
        </p:txBody>
      </p:sp>
      <p:sp>
        <p:nvSpPr>
          <p:cNvPr id="3" name="TextBox 2">
            <a:extLst>
              <a:ext uri="{FF2B5EF4-FFF2-40B4-BE49-F238E27FC236}">
                <a16:creationId xmlns:a16="http://schemas.microsoft.com/office/drawing/2014/main" id="{6986E890-D079-4D40-9AAB-F6C1421DB6EF}"/>
              </a:ext>
            </a:extLst>
          </p:cNvPr>
          <p:cNvSpPr txBox="1"/>
          <p:nvPr/>
        </p:nvSpPr>
        <p:spPr>
          <a:xfrm>
            <a:off x="746760" y="1791372"/>
            <a:ext cx="7383780" cy="738664"/>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Developers must be familiar with JavaScript and its enhanced features because React Native is built on top of it. At the explicit infrastructure levels, JavaScript allows you to create collaborating UI elements and structure application logic.</a:t>
            </a:r>
          </a:p>
        </p:txBody>
      </p:sp>
      <p:sp>
        <p:nvSpPr>
          <p:cNvPr id="8" name="TextBox 7">
            <a:extLst>
              <a:ext uri="{FF2B5EF4-FFF2-40B4-BE49-F238E27FC236}">
                <a16:creationId xmlns:a16="http://schemas.microsoft.com/office/drawing/2014/main" id="{35A7FE4C-AAB3-4C79-A109-7A3E01B69A24}"/>
              </a:ext>
            </a:extLst>
          </p:cNvPr>
          <p:cNvSpPr txBox="1"/>
          <p:nvPr/>
        </p:nvSpPr>
        <p:spPr>
          <a:xfrm>
            <a:off x="457200" y="2816911"/>
            <a:ext cx="4114800" cy="338554"/>
          </a:xfrm>
          <a:prstGeom prst="rect">
            <a:avLst/>
          </a:prstGeom>
          <a:noFill/>
        </p:spPr>
        <p:txBody>
          <a:bodyPr wrap="square" rtlCol="0">
            <a:spAutoFit/>
          </a:bodyPr>
          <a:lstStyle/>
          <a:p>
            <a:pPr marL="285750"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Do they have any React Native experience?</a:t>
            </a:r>
            <a:endParaRPr lang="en-GB" sz="18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393176FC-C5C6-496B-BC88-58B637BD807D}"/>
              </a:ext>
            </a:extLst>
          </p:cNvPr>
          <p:cNvSpPr txBox="1"/>
          <p:nvPr/>
        </p:nvSpPr>
        <p:spPr>
          <a:xfrm>
            <a:off x="746760" y="3221443"/>
            <a:ext cx="7383780" cy="738664"/>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Working knowledge of React Native can be of significant advantage. A React Native development company that has successfully completed projects for clients with complex needs is a valuable asset to hire for your project.</a:t>
            </a:r>
          </a:p>
        </p:txBody>
      </p:sp>
      <p:grpSp>
        <p:nvGrpSpPr>
          <p:cNvPr id="14" name="Group 13">
            <a:extLst>
              <a:ext uri="{FF2B5EF4-FFF2-40B4-BE49-F238E27FC236}">
                <a16:creationId xmlns:a16="http://schemas.microsoft.com/office/drawing/2014/main" id="{4DDB4703-056A-4026-91B1-0F88E52F2341}"/>
              </a:ext>
            </a:extLst>
          </p:cNvPr>
          <p:cNvGrpSpPr/>
          <p:nvPr/>
        </p:nvGrpSpPr>
        <p:grpSpPr>
          <a:xfrm>
            <a:off x="0" y="4728494"/>
            <a:ext cx="9144000" cy="356855"/>
            <a:chOff x="0" y="406525"/>
            <a:chExt cx="9144000" cy="356855"/>
          </a:xfrm>
        </p:grpSpPr>
        <p:cxnSp>
          <p:nvCxnSpPr>
            <p:cNvPr id="15" name="Straight Connector 14">
              <a:extLst>
                <a:ext uri="{FF2B5EF4-FFF2-40B4-BE49-F238E27FC236}">
                  <a16:creationId xmlns:a16="http://schemas.microsoft.com/office/drawing/2014/main" id="{A05E86A0-AE87-4BE6-B4AC-DA8DF4E7E245}"/>
                </a:ext>
              </a:extLst>
            </p:cNvPr>
            <p:cNvCxnSpPr/>
            <p:nvPr/>
          </p:nvCxnSpPr>
          <p:spPr>
            <a:xfrm>
              <a:off x="0" y="406525"/>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158D4C4-E2CB-4EB4-A271-A1EEC29B6EF7}"/>
                </a:ext>
              </a:extLst>
            </p:cNvPr>
            <p:cNvSpPr txBox="1"/>
            <p:nvPr/>
          </p:nvSpPr>
          <p:spPr>
            <a:xfrm>
              <a:off x="297656" y="463389"/>
              <a:ext cx="5817394" cy="276999"/>
            </a:xfrm>
            <a:prstGeom prst="rect">
              <a:avLst/>
            </a:prstGeom>
            <a:noFill/>
          </p:spPr>
          <p:txBody>
            <a:bodyPr wrap="square" rtlCol="0">
              <a:spAutoFit/>
            </a:bodyPr>
            <a:lstStyle/>
            <a:p>
              <a:r>
                <a:rPr lang="fr-FR" sz="1200" dirty="0">
                  <a:solidFill>
                    <a:schemeClr val="tx1">
                      <a:lumMod val="75000"/>
                      <a:lumOff val="25000"/>
                    </a:schemeClr>
                  </a:solidFill>
                  <a:latin typeface="Calibri" panose="020F0502020204030204" pitchFamily="34" charset="0"/>
                  <a:cs typeface="Calibri" panose="020F0502020204030204" pitchFamily="34" charset="0"/>
                </a:rPr>
                <a:t>Source :</a:t>
              </a:r>
              <a:r>
                <a:rPr lang="en-GB" sz="1200" dirty="0">
                  <a:solidFill>
                    <a:schemeClr val="tx1">
                      <a:lumMod val="75000"/>
                      <a:lumOff val="25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https://www.weblineglobal.com/blog/hiring-react-native-developers-guide/</a:t>
              </a:r>
              <a:endParaRPr lang="en-GB" sz="1000"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17" name="Graphic 16">
              <a:extLst>
                <a:ext uri="{FF2B5EF4-FFF2-40B4-BE49-F238E27FC236}">
                  <a16:creationId xmlns:a16="http://schemas.microsoft.com/office/drawing/2014/main" id="{88024D4F-B01C-4EE0-BB8A-97095A42D02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20452" y="463388"/>
              <a:ext cx="1425892" cy="299992"/>
            </a:xfrm>
            <a:prstGeom prst="rect">
              <a:avLst/>
            </a:prstGeom>
          </p:spPr>
        </p:pic>
      </p:grpSp>
    </p:spTree>
    <p:extLst>
      <p:ext uri="{BB962C8B-B14F-4D97-AF65-F5344CB8AC3E}">
        <p14:creationId xmlns:p14="http://schemas.microsoft.com/office/powerpoint/2010/main" val="1563804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3"/>
          <p:cNvSpPr txBox="1">
            <a:spLocks noGrp="1"/>
          </p:cNvSpPr>
          <p:nvPr>
            <p:ph type="title" idx="4294967295"/>
          </p:nvPr>
        </p:nvSpPr>
        <p:spPr>
          <a:xfrm>
            <a:off x="1810300" y="556800"/>
            <a:ext cx="5523600" cy="47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About this template</a:t>
            </a:r>
            <a:endParaRPr/>
          </a:p>
        </p:txBody>
      </p:sp>
      <p:sp>
        <p:nvSpPr>
          <p:cNvPr id="74" name="Google Shape;74;p13"/>
          <p:cNvSpPr txBox="1">
            <a:spLocks noGrp="1"/>
          </p:cNvSpPr>
          <p:nvPr>
            <p:ph type="title"/>
          </p:nvPr>
        </p:nvSpPr>
        <p:spPr>
          <a:xfrm>
            <a:off x="1810200" y="557513"/>
            <a:ext cx="5523600" cy="477900"/>
          </a:xfrm>
          <a:prstGeom prst="rect">
            <a:avLst/>
          </a:prstGeom>
        </p:spPr>
        <p:txBody>
          <a:bodyPr spcFirstLastPara="1" wrap="square" lIns="91425" tIns="91425" rIns="91425" bIns="91425" anchor="ctr" anchorCtr="0">
            <a:noAutofit/>
          </a:bodyPr>
          <a:lstStyle/>
          <a:p>
            <a:pPr lvl="0"/>
            <a:r>
              <a:rPr lang="en-GB" sz="1800" b="1" dirty="0">
                <a:latin typeface="Calibri" panose="020F0502020204030204" pitchFamily="34" charset="0"/>
                <a:cs typeface="Calibri" panose="020F0502020204030204" pitchFamily="34" charset="0"/>
              </a:rPr>
              <a:t>Things to Look for When Hiring React Native Developers</a:t>
            </a:r>
            <a:endParaRPr sz="2800" b="1"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A5914E7-B181-4FDC-889F-230317BA0B63}"/>
              </a:ext>
            </a:extLst>
          </p:cNvPr>
          <p:cNvSpPr txBox="1"/>
          <p:nvPr/>
        </p:nvSpPr>
        <p:spPr>
          <a:xfrm>
            <a:off x="457200" y="1386840"/>
            <a:ext cx="4259580" cy="338554"/>
          </a:xfrm>
          <a:prstGeom prst="rect">
            <a:avLst/>
          </a:prstGeom>
          <a:noFill/>
        </p:spPr>
        <p:txBody>
          <a:bodyPr wrap="square" rtlCol="0">
            <a:spAutoFit/>
          </a:bodyPr>
          <a:lstStyle/>
          <a:p>
            <a:pPr marL="285750"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Are they aware of alternative technologies?</a:t>
            </a:r>
            <a:endParaRPr lang="en-GB" sz="18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986E890-D079-4D40-9AAB-F6C1421DB6EF}"/>
              </a:ext>
            </a:extLst>
          </p:cNvPr>
          <p:cNvSpPr txBox="1"/>
          <p:nvPr/>
        </p:nvSpPr>
        <p:spPr>
          <a:xfrm>
            <a:off x="746760" y="1791372"/>
            <a:ext cx="7383780" cy="738664"/>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Knowledge of related technologies, such as the ability to combine state management frameworks like Redux, provides exact control over the app logic and overall UX. Understanding the database and cloud technologies being used for the project might be of huge advantage.</a:t>
            </a:r>
          </a:p>
        </p:txBody>
      </p:sp>
      <p:sp>
        <p:nvSpPr>
          <p:cNvPr id="8" name="TextBox 7">
            <a:extLst>
              <a:ext uri="{FF2B5EF4-FFF2-40B4-BE49-F238E27FC236}">
                <a16:creationId xmlns:a16="http://schemas.microsoft.com/office/drawing/2014/main" id="{35A7FE4C-AAB3-4C79-A109-7A3E01B69A24}"/>
              </a:ext>
            </a:extLst>
          </p:cNvPr>
          <p:cNvSpPr txBox="1"/>
          <p:nvPr/>
        </p:nvSpPr>
        <p:spPr>
          <a:xfrm>
            <a:off x="457200" y="2816911"/>
            <a:ext cx="4259580" cy="338554"/>
          </a:xfrm>
          <a:prstGeom prst="rect">
            <a:avLst/>
          </a:prstGeom>
          <a:noFill/>
        </p:spPr>
        <p:txBody>
          <a:bodyPr wrap="square" rtlCol="0">
            <a:spAutoFit/>
          </a:bodyPr>
          <a:lstStyle/>
          <a:p>
            <a:pPr marL="285750"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Are they able to write clean code?</a:t>
            </a:r>
            <a:endParaRPr lang="en-GB" sz="20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393176FC-C5C6-496B-BC88-58B637BD807D}"/>
              </a:ext>
            </a:extLst>
          </p:cNvPr>
          <p:cNvSpPr txBox="1"/>
          <p:nvPr/>
        </p:nvSpPr>
        <p:spPr>
          <a:xfrm>
            <a:off x="746760" y="3221443"/>
            <a:ext cx="7383780" cy="523220"/>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The primary goal is to write code that is simple to read and understand. The ability to write app code is apparent, but developers must also understand how various code types interact.</a:t>
            </a:r>
          </a:p>
        </p:txBody>
      </p:sp>
      <p:grpSp>
        <p:nvGrpSpPr>
          <p:cNvPr id="10" name="Group 9">
            <a:extLst>
              <a:ext uri="{FF2B5EF4-FFF2-40B4-BE49-F238E27FC236}">
                <a16:creationId xmlns:a16="http://schemas.microsoft.com/office/drawing/2014/main" id="{EC0254C9-3FC7-4823-9012-4A63CC90CB71}"/>
              </a:ext>
            </a:extLst>
          </p:cNvPr>
          <p:cNvGrpSpPr/>
          <p:nvPr/>
        </p:nvGrpSpPr>
        <p:grpSpPr>
          <a:xfrm>
            <a:off x="0" y="4728494"/>
            <a:ext cx="9144000" cy="356855"/>
            <a:chOff x="0" y="406525"/>
            <a:chExt cx="9144000" cy="356855"/>
          </a:xfrm>
        </p:grpSpPr>
        <p:cxnSp>
          <p:nvCxnSpPr>
            <p:cNvPr id="11" name="Straight Connector 10">
              <a:extLst>
                <a:ext uri="{FF2B5EF4-FFF2-40B4-BE49-F238E27FC236}">
                  <a16:creationId xmlns:a16="http://schemas.microsoft.com/office/drawing/2014/main" id="{F5AE8AA4-FEEF-4D8D-B4B4-78CBDE278C74}"/>
                </a:ext>
              </a:extLst>
            </p:cNvPr>
            <p:cNvCxnSpPr/>
            <p:nvPr/>
          </p:nvCxnSpPr>
          <p:spPr>
            <a:xfrm>
              <a:off x="0" y="406525"/>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D5156AB-125A-4ED6-A1F9-DDBB1985E099}"/>
                </a:ext>
              </a:extLst>
            </p:cNvPr>
            <p:cNvSpPr txBox="1"/>
            <p:nvPr/>
          </p:nvSpPr>
          <p:spPr>
            <a:xfrm>
              <a:off x="297656" y="463389"/>
              <a:ext cx="5817394" cy="276999"/>
            </a:xfrm>
            <a:prstGeom prst="rect">
              <a:avLst/>
            </a:prstGeom>
            <a:noFill/>
          </p:spPr>
          <p:txBody>
            <a:bodyPr wrap="square" rtlCol="0">
              <a:spAutoFit/>
            </a:bodyPr>
            <a:lstStyle/>
            <a:p>
              <a:r>
                <a:rPr lang="fr-FR" sz="1200" dirty="0">
                  <a:solidFill>
                    <a:schemeClr val="tx1">
                      <a:lumMod val="75000"/>
                      <a:lumOff val="25000"/>
                    </a:schemeClr>
                  </a:solidFill>
                  <a:latin typeface="Calibri" panose="020F0502020204030204" pitchFamily="34" charset="0"/>
                  <a:cs typeface="Calibri" panose="020F0502020204030204" pitchFamily="34" charset="0"/>
                </a:rPr>
                <a:t>Source :</a:t>
              </a:r>
              <a:r>
                <a:rPr lang="en-GB" sz="1200" dirty="0">
                  <a:solidFill>
                    <a:schemeClr val="tx1">
                      <a:lumMod val="75000"/>
                      <a:lumOff val="25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https://www.weblineglobal.com/blog/hiring-react-native-developers-guide/</a:t>
              </a:r>
              <a:endParaRPr lang="en-GB" sz="1000"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13" name="Graphic 12">
              <a:extLst>
                <a:ext uri="{FF2B5EF4-FFF2-40B4-BE49-F238E27FC236}">
                  <a16:creationId xmlns:a16="http://schemas.microsoft.com/office/drawing/2014/main" id="{6341919F-0B5D-4E32-B0B4-249B0C41A9B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20452" y="463388"/>
              <a:ext cx="1425892" cy="299992"/>
            </a:xfrm>
            <a:prstGeom prst="rect">
              <a:avLst/>
            </a:prstGeom>
          </p:spPr>
        </p:pic>
      </p:grpSp>
    </p:spTree>
    <p:extLst>
      <p:ext uri="{BB962C8B-B14F-4D97-AF65-F5344CB8AC3E}">
        <p14:creationId xmlns:p14="http://schemas.microsoft.com/office/powerpoint/2010/main" val="3006307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3"/>
          <p:cNvSpPr txBox="1">
            <a:spLocks noGrp="1"/>
          </p:cNvSpPr>
          <p:nvPr>
            <p:ph type="title" idx="4294967295"/>
          </p:nvPr>
        </p:nvSpPr>
        <p:spPr>
          <a:xfrm>
            <a:off x="1810300" y="556800"/>
            <a:ext cx="5523600" cy="47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About this template</a:t>
            </a:r>
            <a:endParaRPr/>
          </a:p>
        </p:txBody>
      </p:sp>
      <p:sp>
        <p:nvSpPr>
          <p:cNvPr id="74" name="Google Shape;74;p13"/>
          <p:cNvSpPr txBox="1">
            <a:spLocks noGrp="1"/>
          </p:cNvSpPr>
          <p:nvPr>
            <p:ph type="title"/>
          </p:nvPr>
        </p:nvSpPr>
        <p:spPr>
          <a:xfrm>
            <a:off x="1810200" y="557513"/>
            <a:ext cx="5523600" cy="477900"/>
          </a:xfrm>
          <a:prstGeom prst="rect">
            <a:avLst/>
          </a:prstGeom>
        </p:spPr>
        <p:txBody>
          <a:bodyPr spcFirstLastPara="1" wrap="square" lIns="91425" tIns="91425" rIns="91425" bIns="91425" anchor="ctr" anchorCtr="0">
            <a:noAutofit/>
          </a:bodyPr>
          <a:lstStyle/>
          <a:p>
            <a:pPr lvl="0"/>
            <a:r>
              <a:rPr lang="en-GB" sz="1800" b="1" dirty="0">
                <a:latin typeface="Calibri" panose="020F0502020204030204" pitchFamily="34" charset="0"/>
                <a:cs typeface="Calibri" panose="020F0502020204030204" pitchFamily="34" charset="0"/>
              </a:rPr>
              <a:t>Things to Look for When Hiring React Native Developers</a:t>
            </a:r>
            <a:endParaRPr sz="2800" b="1"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A5914E7-B181-4FDC-889F-230317BA0B63}"/>
              </a:ext>
            </a:extLst>
          </p:cNvPr>
          <p:cNvSpPr txBox="1"/>
          <p:nvPr/>
        </p:nvSpPr>
        <p:spPr>
          <a:xfrm>
            <a:off x="457200" y="1386840"/>
            <a:ext cx="6713220" cy="338554"/>
          </a:xfrm>
          <a:prstGeom prst="rect">
            <a:avLst/>
          </a:prstGeom>
          <a:noFill/>
        </p:spPr>
        <p:txBody>
          <a:bodyPr wrap="square" rtlCol="0">
            <a:spAutoFit/>
          </a:bodyPr>
          <a:lstStyle/>
          <a:p>
            <a:pPr marL="285750"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Do they have any experience with the iOS and Android platforms?</a:t>
            </a:r>
            <a:endParaRPr lang="en-GB" sz="20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986E890-D079-4D40-9AAB-F6C1421DB6EF}"/>
              </a:ext>
            </a:extLst>
          </p:cNvPr>
          <p:cNvSpPr txBox="1"/>
          <p:nvPr/>
        </p:nvSpPr>
        <p:spPr>
          <a:xfrm>
            <a:off x="746760" y="1791372"/>
            <a:ext cx="7383780" cy="738664"/>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One advantage of the React Native framework is that it provides a single codebase for both the iOS and Android platforms, eliminating the need to create native apps individually. Hiring a react native developer will be advantageous.</a:t>
            </a:r>
          </a:p>
        </p:txBody>
      </p:sp>
      <p:sp>
        <p:nvSpPr>
          <p:cNvPr id="8" name="TextBox 7">
            <a:extLst>
              <a:ext uri="{FF2B5EF4-FFF2-40B4-BE49-F238E27FC236}">
                <a16:creationId xmlns:a16="http://schemas.microsoft.com/office/drawing/2014/main" id="{35A7FE4C-AAB3-4C79-A109-7A3E01B69A24}"/>
              </a:ext>
            </a:extLst>
          </p:cNvPr>
          <p:cNvSpPr txBox="1"/>
          <p:nvPr/>
        </p:nvSpPr>
        <p:spPr>
          <a:xfrm>
            <a:off x="457200" y="2816911"/>
            <a:ext cx="4259580" cy="338554"/>
          </a:xfrm>
          <a:prstGeom prst="rect">
            <a:avLst/>
          </a:prstGeom>
          <a:noFill/>
        </p:spPr>
        <p:txBody>
          <a:bodyPr wrap="square" rtlCol="0">
            <a:spAutoFit/>
          </a:bodyPr>
          <a:lstStyle/>
          <a:p>
            <a:pPr marL="285750"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Can they debug and test a program?</a:t>
            </a:r>
            <a:endParaRPr lang="en-GB" sz="24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393176FC-C5C6-496B-BC88-58B637BD807D}"/>
              </a:ext>
            </a:extLst>
          </p:cNvPr>
          <p:cNvSpPr txBox="1"/>
          <p:nvPr/>
        </p:nvSpPr>
        <p:spPr>
          <a:xfrm>
            <a:off x="746760" y="3221443"/>
            <a:ext cx="7383780" cy="738664"/>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Application debugging and testing is a critical process that requires special attention. Every aspect of testing, such as security and performance checks, is a task that a programmer must be able to complete effectively.</a:t>
            </a:r>
          </a:p>
        </p:txBody>
      </p:sp>
      <p:grpSp>
        <p:nvGrpSpPr>
          <p:cNvPr id="10" name="Group 9">
            <a:extLst>
              <a:ext uri="{FF2B5EF4-FFF2-40B4-BE49-F238E27FC236}">
                <a16:creationId xmlns:a16="http://schemas.microsoft.com/office/drawing/2014/main" id="{8F2D5577-23BE-478C-AD4D-B9AE644E2AC0}"/>
              </a:ext>
            </a:extLst>
          </p:cNvPr>
          <p:cNvGrpSpPr/>
          <p:nvPr/>
        </p:nvGrpSpPr>
        <p:grpSpPr>
          <a:xfrm>
            <a:off x="0" y="4728494"/>
            <a:ext cx="9144000" cy="356855"/>
            <a:chOff x="0" y="406525"/>
            <a:chExt cx="9144000" cy="356855"/>
          </a:xfrm>
        </p:grpSpPr>
        <p:cxnSp>
          <p:nvCxnSpPr>
            <p:cNvPr id="11" name="Straight Connector 10">
              <a:extLst>
                <a:ext uri="{FF2B5EF4-FFF2-40B4-BE49-F238E27FC236}">
                  <a16:creationId xmlns:a16="http://schemas.microsoft.com/office/drawing/2014/main" id="{5888A02A-4496-4F2B-B668-C7F53F2CEC6D}"/>
                </a:ext>
              </a:extLst>
            </p:cNvPr>
            <p:cNvCxnSpPr/>
            <p:nvPr/>
          </p:nvCxnSpPr>
          <p:spPr>
            <a:xfrm>
              <a:off x="0" y="406525"/>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4482D50-EC54-4A9F-B7B6-EF67ECF8DB02}"/>
                </a:ext>
              </a:extLst>
            </p:cNvPr>
            <p:cNvSpPr txBox="1"/>
            <p:nvPr/>
          </p:nvSpPr>
          <p:spPr>
            <a:xfrm>
              <a:off x="297656" y="463389"/>
              <a:ext cx="5817394" cy="276999"/>
            </a:xfrm>
            <a:prstGeom prst="rect">
              <a:avLst/>
            </a:prstGeom>
            <a:noFill/>
          </p:spPr>
          <p:txBody>
            <a:bodyPr wrap="square" rtlCol="0">
              <a:spAutoFit/>
            </a:bodyPr>
            <a:lstStyle/>
            <a:p>
              <a:r>
                <a:rPr lang="fr-FR" sz="1200" dirty="0">
                  <a:solidFill>
                    <a:schemeClr val="tx1">
                      <a:lumMod val="75000"/>
                      <a:lumOff val="25000"/>
                    </a:schemeClr>
                  </a:solidFill>
                  <a:latin typeface="Calibri" panose="020F0502020204030204" pitchFamily="34" charset="0"/>
                  <a:cs typeface="Calibri" panose="020F0502020204030204" pitchFamily="34" charset="0"/>
                </a:rPr>
                <a:t>Source :</a:t>
              </a:r>
              <a:r>
                <a:rPr lang="en-GB" sz="1200" dirty="0">
                  <a:solidFill>
                    <a:schemeClr val="tx1">
                      <a:lumMod val="75000"/>
                      <a:lumOff val="25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https://www.weblineglobal.com/blog/hiring-react-native-developers-guide/</a:t>
              </a:r>
              <a:endParaRPr lang="en-GB" sz="1000"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13" name="Graphic 12">
              <a:extLst>
                <a:ext uri="{FF2B5EF4-FFF2-40B4-BE49-F238E27FC236}">
                  <a16:creationId xmlns:a16="http://schemas.microsoft.com/office/drawing/2014/main" id="{C3EE3CA2-016C-413B-9FC3-7B8E06DF1F6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20452" y="463388"/>
              <a:ext cx="1425892" cy="299992"/>
            </a:xfrm>
            <a:prstGeom prst="rect">
              <a:avLst/>
            </a:prstGeom>
          </p:spPr>
        </p:pic>
      </p:grpSp>
    </p:spTree>
    <p:extLst>
      <p:ext uri="{BB962C8B-B14F-4D97-AF65-F5344CB8AC3E}">
        <p14:creationId xmlns:p14="http://schemas.microsoft.com/office/powerpoint/2010/main" val="3315716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3"/>
          <p:cNvSpPr txBox="1">
            <a:spLocks noGrp="1"/>
          </p:cNvSpPr>
          <p:nvPr>
            <p:ph type="title" idx="4294967295"/>
          </p:nvPr>
        </p:nvSpPr>
        <p:spPr>
          <a:xfrm>
            <a:off x="1810300" y="556800"/>
            <a:ext cx="5523600" cy="47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About this template</a:t>
            </a:r>
            <a:endParaRPr/>
          </a:p>
        </p:txBody>
      </p:sp>
      <p:sp>
        <p:nvSpPr>
          <p:cNvPr id="74" name="Google Shape;74;p13"/>
          <p:cNvSpPr txBox="1">
            <a:spLocks noGrp="1"/>
          </p:cNvSpPr>
          <p:nvPr>
            <p:ph type="title"/>
          </p:nvPr>
        </p:nvSpPr>
        <p:spPr>
          <a:xfrm>
            <a:off x="1810200" y="557513"/>
            <a:ext cx="5523600" cy="477900"/>
          </a:xfrm>
          <a:prstGeom prst="rect">
            <a:avLst/>
          </a:prstGeom>
        </p:spPr>
        <p:txBody>
          <a:bodyPr spcFirstLastPara="1" wrap="square" lIns="91425" tIns="91425" rIns="91425" bIns="91425" anchor="ctr" anchorCtr="0">
            <a:noAutofit/>
          </a:bodyPr>
          <a:lstStyle/>
          <a:p>
            <a:pPr lvl="0"/>
            <a:r>
              <a:rPr lang="en-GB" sz="1800" b="1" dirty="0">
                <a:latin typeface="Calibri" panose="020F0502020204030204" pitchFamily="34" charset="0"/>
                <a:cs typeface="Calibri" panose="020F0502020204030204" pitchFamily="34" charset="0"/>
              </a:rPr>
              <a:t>Things to Look for When Hiring React Native Developers</a:t>
            </a:r>
            <a:endParaRPr sz="2800" b="1"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BA5914E7-B181-4FDC-889F-230317BA0B63}"/>
              </a:ext>
            </a:extLst>
          </p:cNvPr>
          <p:cNvSpPr txBox="1"/>
          <p:nvPr/>
        </p:nvSpPr>
        <p:spPr>
          <a:xfrm>
            <a:off x="457200" y="1386840"/>
            <a:ext cx="6713220" cy="338554"/>
          </a:xfrm>
          <a:prstGeom prst="rect">
            <a:avLst/>
          </a:prstGeom>
          <a:noFill/>
        </p:spPr>
        <p:txBody>
          <a:bodyPr wrap="square" rtlCol="0">
            <a:spAutoFit/>
          </a:bodyPr>
          <a:lstStyle/>
          <a:p>
            <a:pPr marL="285750"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Do they have the knowledge to improve application performance?</a:t>
            </a:r>
            <a:endParaRPr lang="en-GB" sz="2400" dirty="0">
              <a:latin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6986E890-D079-4D40-9AAB-F6C1421DB6EF}"/>
              </a:ext>
            </a:extLst>
          </p:cNvPr>
          <p:cNvSpPr txBox="1"/>
          <p:nvPr/>
        </p:nvSpPr>
        <p:spPr>
          <a:xfrm>
            <a:off x="746760" y="1791372"/>
            <a:ext cx="7543800" cy="738664"/>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To achieve the best application performance, a programmer should be able to optimise performance. While no developer would intentionally impede app productivity, it is all part of their knowledge that allows them to optimise the scripts quickly.</a:t>
            </a:r>
          </a:p>
        </p:txBody>
      </p:sp>
      <p:sp>
        <p:nvSpPr>
          <p:cNvPr id="8" name="TextBox 7">
            <a:extLst>
              <a:ext uri="{FF2B5EF4-FFF2-40B4-BE49-F238E27FC236}">
                <a16:creationId xmlns:a16="http://schemas.microsoft.com/office/drawing/2014/main" id="{35A7FE4C-AAB3-4C79-A109-7A3E01B69A24}"/>
              </a:ext>
            </a:extLst>
          </p:cNvPr>
          <p:cNvSpPr txBox="1"/>
          <p:nvPr/>
        </p:nvSpPr>
        <p:spPr>
          <a:xfrm>
            <a:off x="457200" y="2816911"/>
            <a:ext cx="4960620" cy="338554"/>
          </a:xfrm>
          <a:prstGeom prst="rect">
            <a:avLst/>
          </a:prstGeom>
          <a:noFill/>
        </p:spPr>
        <p:txBody>
          <a:bodyPr wrap="square" rtlCol="0">
            <a:spAutoFit/>
          </a:bodyPr>
          <a:lstStyle/>
          <a:p>
            <a:pPr marL="285750" indent="-285750">
              <a:buFont typeface="Arial" panose="020B0604020202020204" pitchFamily="34" charset="0"/>
              <a:buChar char="•"/>
            </a:pPr>
            <a:r>
              <a:rPr lang="en-GB" sz="1600" dirty="0">
                <a:latin typeface="Calibri" panose="020F0502020204030204" pitchFamily="34" charset="0"/>
                <a:cs typeface="Calibri" panose="020F0502020204030204" pitchFamily="34" charset="0"/>
              </a:rPr>
              <a:t>Examine their communication and interpersonal skills</a:t>
            </a:r>
            <a:endParaRPr lang="en-GB" sz="2800"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393176FC-C5C6-496B-BC88-58B637BD807D}"/>
              </a:ext>
            </a:extLst>
          </p:cNvPr>
          <p:cNvSpPr txBox="1"/>
          <p:nvPr/>
        </p:nvSpPr>
        <p:spPr>
          <a:xfrm>
            <a:off x="746760" y="3221443"/>
            <a:ext cx="7642860" cy="738664"/>
          </a:xfrm>
          <a:prstGeom prst="rect">
            <a:avLst/>
          </a:prstGeom>
          <a:noFill/>
        </p:spPr>
        <p:txBody>
          <a:bodyPr wrap="square" rtlCol="0">
            <a:spAutoFit/>
          </a:bodyPr>
          <a:lstStyle/>
          <a:p>
            <a:r>
              <a:rPr lang="en-GB" dirty="0">
                <a:latin typeface="Calibri" panose="020F0502020204030204" pitchFamily="34" charset="0"/>
                <a:cs typeface="Calibri" panose="020F0502020204030204" pitchFamily="34" charset="0"/>
              </a:rPr>
              <a:t>Soft skills include a React Native developer’s interactive and communication ability. It includes aspects such as problem-solving talents, leadership abilities, and decision-making abilities that are necessary for leading growth processes.</a:t>
            </a:r>
          </a:p>
        </p:txBody>
      </p:sp>
      <p:grpSp>
        <p:nvGrpSpPr>
          <p:cNvPr id="10" name="Group 9">
            <a:extLst>
              <a:ext uri="{FF2B5EF4-FFF2-40B4-BE49-F238E27FC236}">
                <a16:creationId xmlns:a16="http://schemas.microsoft.com/office/drawing/2014/main" id="{750FF46A-8DA3-42E2-9801-3C71E48DD241}"/>
              </a:ext>
            </a:extLst>
          </p:cNvPr>
          <p:cNvGrpSpPr/>
          <p:nvPr/>
        </p:nvGrpSpPr>
        <p:grpSpPr>
          <a:xfrm>
            <a:off x="0" y="4728494"/>
            <a:ext cx="9144000" cy="356855"/>
            <a:chOff x="0" y="406525"/>
            <a:chExt cx="9144000" cy="356855"/>
          </a:xfrm>
        </p:grpSpPr>
        <p:cxnSp>
          <p:nvCxnSpPr>
            <p:cNvPr id="11" name="Straight Connector 10">
              <a:extLst>
                <a:ext uri="{FF2B5EF4-FFF2-40B4-BE49-F238E27FC236}">
                  <a16:creationId xmlns:a16="http://schemas.microsoft.com/office/drawing/2014/main" id="{A29DB27F-8D81-46C0-8827-3CDC4E32527F}"/>
                </a:ext>
              </a:extLst>
            </p:cNvPr>
            <p:cNvCxnSpPr/>
            <p:nvPr/>
          </p:nvCxnSpPr>
          <p:spPr>
            <a:xfrm>
              <a:off x="0" y="406525"/>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98FDDCD8-8FB7-4F56-B940-C476680A6551}"/>
                </a:ext>
              </a:extLst>
            </p:cNvPr>
            <p:cNvSpPr txBox="1"/>
            <p:nvPr/>
          </p:nvSpPr>
          <p:spPr>
            <a:xfrm>
              <a:off x="297656" y="463389"/>
              <a:ext cx="5817394" cy="276999"/>
            </a:xfrm>
            <a:prstGeom prst="rect">
              <a:avLst/>
            </a:prstGeom>
            <a:noFill/>
          </p:spPr>
          <p:txBody>
            <a:bodyPr wrap="square" rtlCol="0">
              <a:spAutoFit/>
            </a:bodyPr>
            <a:lstStyle/>
            <a:p>
              <a:r>
                <a:rPr lang="fr-FR" sz="1200" dirty="0">
                  <a:solidFill>
                    <a:schemeClr val="tx1">
                      <a:lumMod val="75000"/>
                      <a:lumOff val="25000"/>
                    </a:schemeClr>
                  </a:solidFill>
                  <a:latin typeface="Calibri" panose="020F0502020204030204" pitchFamily="34" charset="0"/>
                  <a:cs typeface="Calibri" panose="020F0502020204030204" pitchFamily="34" charset="0"/>
                </a:rPr>
                <a:t>Source :</a:t>
              </a:r>
              <a:r>
                <a:rPr lang="en-GB" sz="1200" dirty="0">
                  <a:solidFill>
                    <a:schemeClr val="tx1">
                      <a:lumMod val="75000"/>
                      <a:lumOff val="25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https://www.weblineglobal.com/blog/hiring-react-native-developers-guide/</a:t>
              </a:r>
              <a:endParaRPr lang="en-GB" sz="1000"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13" name="Graphic 12">
              <a:extLst>
                <a:ext uri="{FF2B5EF4-FFF2-40B4-BE49-F238E27FC236}">
                  <a16:creationId xmlns:a16="http://schemas.microsoft.com/office/drawing/2014/main" id="{6D1356EC-62D8-4ADF-BC95-B1577DDAAB2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20452" y="463388"/>
              <a:ext cx="1425892" cy="299992"/>
            </a:xfrm>
            <a:prstGeom prst="rect">
              <a:avLst/>
            </a:prstGeom>
          </p:spPr>
        </p:pic>
      </p:grpSp>
    </p:spTree>
    <p:extLst>
      <p:ext uri="{BB962C8B-B14F-4D97-AF65-F5344CB8AC3E}">
        <p14:creationId xmlns:p14="http://schemas.microsoft.com/office/powerpoint/2010/main" val="33859663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4" name="Rectangle 3">
            <a:extLst>
              <a:ext uri="{FF2B5EF4-FFF2-40B4-BE49-F238E27FC236}">
                <a16:creationId xmlns:a16="http://schemas.microsoft.com/office/drawing/2014/main" id="{94932B20-254D-4A45-BCD4-8B1C6EC0362E}"/>
              </a:ext>
            </a:extLst>
          </p:cNvPr>
          <p:cNvSpPr/>
          <p:nvPr/>
        </p:nvSpPr>
        <p:spPr>
          <a:xfrm>
            <a:off x="0" y="457200"/>
            <a:ext cx="9144000" cy="640080"/>
          </a:xfrm>
          <a:prstGeom prst="rect">
            <a:avLst/>
          </a:prstGeom>
          <a:solidFill>
            <a:srgbClr val="F5F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a:extLst>
              <a:ext uri="{FF2B5EF4-FFF2-40B4-BE49-F238E27FC236}">
                <a16:creationId xmlns:a16="http://schemas.microsoft.com/office/drawing/2014/main" id="{4E6F027D-92AF-4FF4-AAE0-E086B87F276C}"/>
              </a:ext>
            </a:extLst>
          </p:cNvPr>
          <p:cNvGrpSpPr/>
          <p:nvPr/>
        </p:nvGrpSpPr>
        <p:grpSpPr>
          <a:xfrm>
            <a:off x="839032" y="144780"/>
            <a:ext cx="7465936" cy="1264920"/>
            <a:chOff x="1013460" y="144780"/>
            <a:chExt cx="7465936" cy="1264920"/>
          </a:xfrm>
        </p:grpSpPr>
        <p:sp>
          <p:nvSpPr>
            <p:cNvPr id="9" name="Rectangle 8">
              <a:extLst>
                <a:ext uri="{FF2B5EF4-FFF2-40B4-BE49-F238E27FC236}">
                  <a16:creationId xmlns:a16="http://schemas.microsoft.com/office/drawing/2014/main" id="{122EF0F3-14CB-4562-B331-C37A96503BC3}"/>
                </a:ext>
              </a:extLst>
            </p:cNvPr>
            <p:cNvSpPr/>
            <p:nvPr/>
          </p:nvSpPr>
          <p:spPr>
            <a:xfrm>
              <a:off x="1083945" y="198120"/>
              <a:ext cx="7324966" cy="11582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3">
                    <a:lumMod val="10000"/>
                  </a:schemeClr>
                </a:solidFill>
              </a:endParaRPr>
            </a:p>
          </p:txBody>
        </p:sp>
        <p:sp>
          <p:nvSpPr>
            <p:cNvPr id="8" name="Rectangle 7">
              <a:extLst>
                <a:ext uri="{FF2B5EF4-FFF2-40B4-BE49-F238E27FC236}">
                  <a16:creationId xmlns:a16="http://schemas.microsoft.com/office/drawing/2014/main" id="{3118C7F9-629E-4F89-B74A-201C0C7D3485}"/>
                </a:ext>
              </a:extLst>
            </p:cNvPr>
            <p:cNvSpPr/>
            <p:nvPr/>
          </p:nvSpPr>
          <p:spPr>
            <a:xfrm>
              <a:off x="1013460" y="144780"/>
              <a:ext cx="7465936" cy="1264920"/>
            </a:xfrm>
            <a:prstGeom prst="rect">
              <a:avLst/>
            </a:prstGeom>
            <a:noFill/>
            <a:ln w="635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Rectangle 6">
            <a:extLst>
              <a:ext uri="{FF2B5EF4-FFF2-40B4-BE49-F238E27FC236}">
                <a16:creationId xmlns:a16="http://schemas.microsoft.com/office/drawing/2014/main" id="{3B4056F5-94A0-48BA-AC93-DF02560014FC}"/>
              </a:ext>
            </a:extLst>
          </p:cNvPr>
          <p:cNvSpPr/>
          <p:nvPr/>
        </p:nvSpPr>
        <p:spPr>
          <a:xfrm>
            <a:off x="929640" y="450949"/>
            <a:ext cx="7284720" cy="707886"/>
          </a:xfrm>
          <a:prstGeom prst="rect">
            <a:avLst/>
          </a:prstGeom>
        </p:spPr>
        <p:txBody>
          <a:bodyPr wrap="square">
            <a:spAutoFit/>
          </a:bodyPr>
          <a:lstStyle/>
          <a:p>
            <a:pPr algn="ctr"/>
            <a:r>
              <a:rPr lang="en-GB" sz="2000" b="1" dirty="0">
                <a:solidFill>
                  <a:schemeClr val="bg1"/>
                </a:solidFill>
                <a:latin typeface="Calibri" panose="020F0502020204030204" pitchFamily="34" charset="0"/>
                <a:cs typeface="Calibri" panose="020F0502020204030204" pitchFamily="34" charset="0"/>
              </a:rPr>
              <a:t>Why and When Should You Hire Dedicated React Native App Developers or a React Native Development Firm?</a:t>
            </a:r>
          </a:p>
        </p:txBody>
      </p:sp>
      <p:sp>
        <p:nvSpPr>
          <p:cNvPr id="11" name="Rectangle 10">
            <a:extLst>
              <a:ext uri="{FF2B5EF4-FFF2-40B4-BE49-F238E27FC236}">
                <a16:creationId xmlns:a16="http://schemas.microsoft.com/office/drawing/2014/main" id="{D434E377-4D39-444D-BE8F-33716ACD47F1}"/>
              </a:ext>
            </a:extLst>
          </p:cNvPr>
          <p:cNvSpPr/>
          <p:nvPr/>
        </p:nvSpPr>
        <p:spPr>
          <a:xfrm>
            <a:off x="839032" y="2245013"/>
            <a:ext cx="7465936" cy="1200329"/>
          </a:xfrm>
          <a:prstGeom prst="rect">
            <a:avLst/>
          </a:prstGeom>
        </p:spPr>
        <p:txBody>
          <a:bodyPr wrap="square">
            <a:spAutoFit/>
          </a:bodyPr>
          <a:lstStyle/>
          <a:p>
            <a:pPr algn="ctr"/>
            <a:r>
              <a:rPr lang="en-GB" sz="1800" dirty="0">
                <a:latin typeface="Calibri" panose="020F0502020204030204" pitchFamily="34" charset="0"/>
                <a:cs typeface="Calibri" panose="020F0502020204030204" pitchFamily="34" charset="0"/>
              </a:rPr>
              <a:t>The most important decision is selecting the best outsourcing React Native development business or technology partner. This circumstance is because both freelancers &amp; in-house staff face challenges. This is why companies like yours should consider outsourcing React Native development projects.</a:t>
            </a:r>
          </a:p>
        </p:txBody>
      </p:sp>
      <p:grpSp>
        <p:nvGrpSpPr>
          <p:cNvPr id="15" name="Group 14">
            <a:extLst>
              <a:ext uri="{FF2B5EF4-FFF2-40B4-BE49-F238E27FC236}">
                <a16:creationId xmlns:a16="http://schemas.microsoft.com/office/drawing/2014/main" id="{07269B13-2DAC-464C-88E2-66937A1B411E}"/>
              </a:ext>
            </a:extLst>
          </p:cNvPr>
          <p:cNvGrpSpPr/>
          <p:nvPr/>
        </p:nvGrpSpPr>
        <p:grpSpPr>
          <a:xfrm>
            <a:off x="0" y="4728494"/>
            <a:ext cx="9144000" cy="356855"/>
            <a:chOff x="0" y="406525"/>
            <a:chExt cx="9144000" cy="356855"/>
          </a:xfrm>
        </p:grpSpPr>
        <p:cxnSp>
          <p:nvCxnSpPr>
            <p:cNvPr id="16" name="Straight Connector 15">
              <a:extLst>
                <a:ext uri="{FF2B5EF4-FFF2-40B4-BE49-F238E27FC236}">
                  <a16:creationId xmlns:a16="http://schemas.microsoft.com/office/drawing/2014/main" id="{D841DEF8-3FC4-449D-BE43-D6297FFB6014}"/>
                </a:ext>
              </a:extLst>
            </p:cNvPr>
            <p:cNvCxnSpPr/>
            <p:nvPr/>
          </p:nvCxnSpPr>
          <p:spPr>
            <a:xfrm>
              <a:off x="0" y="406525"/>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39F4467-210D-46AC-A5CC-BF417989DC7A}"/>
                </a:ext>
              </a:extLst>
            </p:cNvPr>
            <p:cNvSpPr txBox="1"/>
            <p:nvPr/>
          </p:nvSpPr>
          <p:spPr>
            <a:xfrm>
              <a:off x="297656" y="463389"/>
              <a:ext cx="5817394" cy="276999"/>
            </a:xfrm>
            <a:prstGeom prst="rect">
              <a:avLst/>
            </a:prstGeom>
            <a:noFill/>
          </p:spPr>
          <p:txBody>
            <a:bodyPr wrap="square" rtlCol="0">
              <a:spAutoFit/>
            </a:bodyPr>
            <a:lstStyle/>
            <a:p>
              <a:r>
                <a:rPr lang="fr-FR" sz="1200" dirty="0">
                  <a:solidFill>
                    <a:schemeClr val="tx1">
                      <a:lumMod val="75000"/>
                      <a:lumOff val="25000"/>
                    </a:schemeClr>
                  </a:solidFill>
                  <a:latin typeface="Calibri" panose="020F0502020204030204" pitchFamily="34" charset="0"/>
                  <a:cs typeface="Calibri" panose="020F0502020204030204" pitchFamily="34" charset="0"/>
                </a:rPr>
                <a:t>Source :</a:t>
              </a:r>
              <a:r>
                <a:rPr lang="en-GB" sz="1200" dirty="0">
                  <a:solidFill>
                    <a:schemeClr val="tx1">
                      <a:lumMod val="75000"/>
                      <a:lumOff val="25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https://www.weblineglobal.com/blog/hiring-react-native-developers-guide/</a:t>
              </a:r>
              <a:endParaRPr lang="en-GB" sz="1000"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18" name="Graphic 17">
              <a:extLst>
                <a:ext uri="{FF2B5EF4-FFF2-40B4-BE49-F238E27FC236}">
                  <a16:creationId xmlns:a16="http://schemas.microsoft.com/office/drawing/2014/main" id="{3E36B0D3-D793-41F7-8417-AE134939D22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20452" y="463388"/>
              <a:ext cx="1425892" cy="299992"/>
            </a:xfrm>
            <a:prstGeom prst="rect">
              <a:avLst/>
            </a:prstGeom>
          </p:spPr>
        </p:pic>
      </p:grpSp>
      <p:pic>
        <p:nvPicPr>
          <p:cNvPr id="2" name="Graphic 1">
            <a:extLst>
              <a:ext uri="{FF2B5EF4-FFF2-40B4-BE49-F238E27FC236}">
                <a16:creationId xmlns:a16="http://schemas.microsoft.com/office/drawing/2014/main" id="{A24DA632-36F7-41B8-BC13-3C70AFB0114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74794" y="3563043"/>
            <a:ext cx="971550" cy="10477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4" name="Rectangle 3">
            <a:extLst>
              <a:ext uri="{FF2B5EF4-FFF2-40B4-BE49-F238E27FC236}">
                <a16:creationId xmlns:a16="http://schemas.microsoft.com/office/drawing/2014/main" id="{94932B20-254D-4A45-BCD4-8B1C6EC0362E}"/>
              </a:ext>
            </a:extLst>
          </p:cNvPr>
          <p:cNvSpPr/>
          <p:nvPr/>
        </p:nvSpPr>
        <p:spPr>
          <a:xfrm>
            <a:off x="0" y="457200"/>
            <a:ext cx="9144000" cy="640080"/>
          </a:xfrm>
          <a:prstGeom prst="rect">
            <a:avLst/>
          </a:prstGeom>
          <a:solidFill>
            <a:srgbClr val="F5F1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0" name="Group 9">
            <a:extLst>
              <a:ext uri="{FF2B5EF4-FFF2-40B4-BE49-F238E27FC236}">
                <a16:creationId xmlns:a16="http://schemas.microsoft.com/office/drawing/2014/main" id="{4E6F027D-92AF-4FF4-AAE0-E086B87F276C}"/>
              </a:ext>
            </a:extLst>
          </p:cNvPr>
          <p:cNvGrpSpPr/>
          <p:nvPr/>
        </p:nvGrpSpPr>
        <p:grpSpPr>
          <a:xfrm>
            <a:off x="839032" y="548640"/>
            <a:ext cx="7465936" cy="861060"/>
            <a:chOff x="1013460" y="144780"/>
            <a:chExt cx="7465936" cy="1264920"/>
          </a:xfrm>
        </p:grpSpPr>
        <p:sp>
          <p:nvSpPr>
            <p:cNvPr id="9" name="Rectangle 8">
              <a:extLst>
                <a:ext uri="{FF2B5EF4-FFF2-40B4-BE49-F238E27FC236}">
                  <a16:creationId xmlns:a16="http://schemas.microsoft.com/office/drawing/2014/main" id="{122EF0F3-14CB-4562-B331-C37A96503BC3}"/>
                </a:ext>
              </a:extLst>
            </p:cNvPr>
            <p:cNvSpPr/>
            <p:nvPr/>
          </p:nvSpPr>
          <p:spPr>
            <a:xfrm>
              <a:off x="1066975" y="198120"/>
              <a:ext cx="7358906" cy="1158239"/>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3">
                    <a:lumMod val="10000"/>
                  </a:schemeClr>
                </a:solidFill>
              </a:endParaRPr>
            </a:p>
          </p:txBody>
        </p:sp>
        <p:sp>
          <p:nvSpPr>
            <p:cNvPr id="8" name="Rectangle 7">
              <a:extLst>
                <a:ext uri="{FF2B5EF4-FFF2-40B4-BE49-F238E27FC236}">
                  <a16:creationId xmlns:a16="http://schemas.microsoft.com/office/drawing/2014/main" id="{3118C7F9-629E-4F89-B74A-201C0C7D3485}"/>
                </a:ext>
              </a:extLst>
            </p:cNvPr>
            <p:cNvSpPr/>
            <p:nvPr/>
          </p:nvSpPr>
          <p:spPr>
            <a:xfrm>
              <a:off x="1013460" y="144780"/>
              <a:ext cx="7465936" cy="1264920"/>
            </a:xfrm>
            <a:prstGeom prst="rect">
              <a:avLst/>
            </a:prstGeom>
            <a:noFill/>
            <a:ln w="6350">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7" name="Rectangle 6">
            <a:extLst>
              <a:ext uri="{FF2B5EF4-FFF2-40B4-BE49-F238E27FC236}">
                <a16:creationId xmlns:a16="http://schemas.microsoft.com/office/drawing/2014/main" id="{3B4056F5-94A0-48BA-AC93-DF02560014FC}"/>
              </a:ext>
            </a:extLst>
          </p:cNvPr>
          <p:cNvSpPr/>
          <p:nvPr/>
        </p:nvSpPr>
        <p:spPr>
          <a:xfrm>
            <a:off x="924166" y="771878"/>
            <a:ext cx="7284720" cy="369332"/>
          </a:xfrm>
          <a:prstGeom prst="rect">
            <a:avLst/>
          </a:prstGeom>
        </p:spPr>
        <p:txBody>
          <a:bodyPr wrap="square">
            <a:spAutoFit/>
          </a:bodyPr>
          <a:lstStyle/>
          <a:p>
            <a:pPr algn="ctr"/>
            <a:r>
              <a:rPr lang="en-GB" sz="1800" b="1" dirty="0">
                <a:solidFill>
                  <a:schemeClr val="bg1"/>
                </a:solidFill>
                <a:latin typeface="Calibri" panose="020F0502020204030204" pitchFamily="34" charset="0"/>
                <a:cs typeface="Calibri" panose="020F0502020204030204" pitchFamily="34" charset="0"/>
              </a:rPr>
              <a:t>How Can We Help You on Your Cross-Platform App Development Journey?</a:t>
            </a:r>
            <a:endParaRPr lang="en-GB" sz="2400" b="1" dirty="0">
              <a:solidFill>
                <a:schemeClr val="bg1"/>
              </a:solidFill>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D434E377-4D39-444D-BE8F-33716ACD47F1}"/>
              </a:ext>
            </a:extLst>
          </p:cNvPr>
          <p:cNvSpPr/>
          <p:nvPr/>
        </p:nvSpPr>
        <p:spPr>
          <a:xfrm>
            <a:off x="839032" y="2245013"/>
            <a:ext cx="7465936" cy="1200329"/>
          </a:xfrm>
          <a:prstGeom prst="rect">
            <a:avLst/>
          </a:prstGeom>
        </p:spPr>
        <p:txBody>
          <a:bodyPr wrap="square">
            <a:spAutoFit/>
          </a:bodyPr>
          <a:lstStyle/>
          <a:p>
            <a:pPr algn="ctr"/>
            <a:r>
              <a:rPr lang="en-GB" sz="1800" dirty="0">
                <a:latin typeface="Calibri" panose="020F0502020204030204" pitchFamily="34" charset="0"/>
                <a:cs typeface="Calibri" panose="020F0502020204030204" pitchFamily="34" charset="0"/>
              </a:rPr>
              <a:t>WeblineGlobal specialises in creating unique mobile applications with improved user interfaces that focus on providing a useful user experience. Our goals are to aid you in comprehending the full potential of new technology.</a:t>
            </a:r>
            <a:endParaRPr lang="en-GB" sz="2400" dirty="0">
              <a:latin typeface="Calibri" panose="020F0502020204030204" pitchFamily="34" charset="0"/>
              <a:cs typeface="Calibri" panose="020F0502020204030204" pitchFamily="34" charset="0"/>
            </a:endParaRPr>
          </a:p>
        </p:txBody>
      </p:sp>
      <p:grpSp>
        <p:nvGrpSpPr>
          <p:cNvPr id="12" name="Group 11">
            <a:extLst>
              <a:ext uri="{FF2B5EF4-FFF2-40B4-BE49-F238E27FC236}">
                <a16:creationId xmlns:a16="http://schemas.microsoft.com/office/drawing/2014/main" id="{302B2542-C610-46BF-9715-C590DD31DE8D}"/>
              </a:ext>
            </a:extLst>
          </p:cNvPr>
          <p:cNvGrpSpPr/>
          <p:nvPr/>
        </p:nvGrpSpPr>
        <p:grpSpPr>
          <a:xfrm>
            <a:off x="0" y="4728494"/>
            <a:ext cx="9144000" cy="356855"/>
            <a:chOff x="0" y="406525"/>
            <a:chExt cx="9144000" cy="356855"/>
          </a:xfrm>
        </p:grpSpPr>
        <p:cxnSp>
          <p:nvCxnSpPr>
            <p:cNvPr id="13" name="Straight Connector 12">
              <a:extLst>
                <a:ext uri="{FF2B5EF4-FFF2-40B4-BE49-F238E27FC236}">
                  <a16:creationId xmlns:a16="http://schemas.microsoft.com/office/drawing/2014/main" id="{8805B2E4-446D-4C3A-B8ED-CE1ECDF1557E}"/>
                </a:ext>
              </a:extLst>
            </p:cNvPr>
            <p:cNvCxnSpPr/>
            <p:nvPr/>
          </p:nvCxnSpPr>
          <p:spPr>
            <a:xfrm>
              <a:off x="0" y="406525"/>
              <a:ext cx="914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E6C1A2EE-2CAD-4C6A-9F2C-1708206D0FC5}"/>
                </a:ext>
              </a:extLst>
            </p:cNvPr>
            <p:cNvSpPr txBox="1"/>
            <p:nvPr/>
          </p:nvSpPr>
          <p:spPr>
            <a:xfrm>
              <a:off x="297656" y="463389"/>
              <a:ext cx="5817394" cy="276999"/>
            </a:xfrm>
            <a:prstGeom prst="rect">
              <a:avLst/>
            </a:prstGeom>
            <a:noFill/>
          </p:spPr>
          <p:txBody>
            <a:bodyPr wrap="square" rtlCol="0">
              <a:spAutoFit/>
            </a:bodyPr>
            <a:lstStyle/>
            <a:p>
              <a:r>
                <a:rPr lang="fr-FR" sz="1200" dirty="0">
                  <a:solidFill>
                    <a:schemeClr val="tx1">
                      <a:lumMod val="75000"/>
                      <a:lumOff val="25000"/>
                    </a:schemeClr>
                  </a:solidFill>
                  <a:latin typeface="Calibri" panose="020F0502020204030204" pitchFamily="34" charset="0"/>
                  <a:cs typeface="Calibri" panose="020F0502020204030204" pitchFamily="34" charset="0"/>
                </a:rPr>
                <a:t>Source :</a:t>
              </a:r>
              <a:r>
                <a:rPr lang="en-GB" sz="1200" dirty="0">
                  <a:solidFill>
                    <a:schemeClr val="tx1">
                      <a:lumMod val="75000"/>
                      <a:lumOff val="25000"/>
                    </a:schemeClr>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https://www.weblineglobal.com/blog/hiring-react-native-developers-guide/</a:t>
              </a:r>
              <a:endParaRPr lang="en-GB" sz="1000" dirty="0">
                <a:solidFill>
                  <a:schemeClr val="tx1">
                    <a:lumMod val="75000"/>
                    <a:lumOff val="25000"/>
                  </a:schemeClr>
                </a:solidFill>
                <a:latin typeface="Calibri" panose="020F0502020204030204" pitchFamily="34" charset="0"/>
                <a:cs typeface="Calibri" panose="020F0502020204030204" pitchFamily="34" charset="0"/>
              </a:endParaRPr>
            </a:p>
          </p:txBody>
        </p:sp>
        <p:pic>
          <p:nvPicPr>
            <p:cNvPr id="15" name="Graphic 14">
              <a:extLst>
                <a:ext uri="{FF2B5EF4-FFF2-40B4-BE49-F238E27FC236}">
                  <a16:creationId xmlns:a16="http://schemas.microsoft.com/office/drawing/2014/main" id="{4F55BB23-6130-4392-827A-A30ED22A678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20452" y="463388"/>
              <a:ext cx="1425892" cy="299992"/>
            </a:xfrm>
            <a:prstGeom prst="rect">
              <a:avLst/>
            </a:prstGeom>
          </p:spPr>
        </p:pic>
      </p:grpSp>
      <p:pic>
        <p:nvPicPr>
          <p:cNvPr id="16" name="Graphic 15">
            <a:extLst>
              <a:ext uri="{FF2B5EF4-FFF2-40B4-BE49-F238E27FC236}">
                <a16:creationId xmlns:a16="http://schemas.microsoft.com/office/drawing/2014/main" id="{2B4E68D0-3D9A-40BF-8FFB-BA1BF9538DD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74794" y="3563043"/>
            <a:ext cx="971550" cy="1047750"/>
          </a:xfrm>
          <a:prstGeom prst="rect">
            <a:avLst/>
          </a:prstGeom>
        </p:spPr>
      </p:pic>
    </p:spTree>
    <p:extLst>
      <p:ext uri="{BB962C8B-B14F-4D97-AF65-F5344CB8AC3E}">
        <p14:creationId xmlns:p14="http://schemas.microsoft.com/office/powerpoint/2010/main" val="4249235863"/>
      </p:ext>
    </p:extLst>
  </p:cSld>
  <p:clrMapOvr>
    <a:masterClrMapping/>
  </p:clrMapOvr>
</p:sld>
</file>

<file path=ppt/theme/theme1.xml><?xml version="1.0" encoding="utf-8"?>
<a:theme xmlns:a="http://schemas.openxmlformats.org/drawingml/2006/main" name="Othello template">
  <a:themeElements>
    <a:clrScheme name="Custom 347">
      <a:dk1>
        <a:srgbClr val="222222"/>
      </a:dk1>
      <a:lt1>
        <a:srgbClr val="FFFFFF"/>
      </a:lt1>
      <a:dk2>
        <a:srgbClr val="8B8B8B"/>
      </a:dk2>
      <a:lt2>
        <a:srgbClr val="F3F3F3"/>
      </a:lt2>
      <a:accent1>
        <a:srgbClr val="A8122A"/>
      </a:accent1>
      <a:accent2>
        <a:srgbClr val="B88A92"/>
      </a:accent2>
      <a:accent3>
        <a:srgbClr val="F5F1E0"/>
      </a:accent3>
      <a:accent4>
        <a:srgbClr val="D6CEAD"/>
      </a:accent4>
      <a:accent5>
        <a:srgbClr val="434343"/>
      </a:accent5>
      <a:accent6>
        <a:srgbClr val="B7B7B7"/>
      </a:accent6>
      <a:hlink>
        <a:srgbClr val="A8122A"/>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TotalTime>
  <Words>986</Words>
  <Application>Microsoft Office PowerPoint</Application>
  <PresentationFormat>On-screen Show (16:9)</PresentationFormat>
  <Paragraphs>62</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Othello template</vt:lpstr>
      <vt:lpstr>Hiring React Native Developers:  A Step-By-Step Guide</vt:lpstr>
      <vt:lpstr>PowerPoint Presentation</vt:lpstr>
      <vt:lpstr>About this template</vt:lpstr>
      <vt:lpstr>About this template</vt:lpstr>
      <vt:lpstr>About this template</vt:lpstr>
      <vt:lpstr>About this template</vt:lpstr>
      <vt:lpstr>About this template</vt:lpstr>
      <vt:lpstr>PowerPoint Presentation</vt:lpstr>
      <vt:lpstr>PowerPoint Presentation</vt:lpstr>
      <vt:lpstr>About this template</vt:lpstr>
      <vt:lpstr>About this template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Hiring React Native Developers:  A Step-By-Step Guide</dc:title>
  <dc:creator>Adnan Z Mistry</dc:creator>
  <cp:lastModifiedBy>Adnan Mistry</cp:lastModifiedBy>
  <cp:revision>16</cp:revision>
  <dcterms:modified xsi:type="dcterms:W3CDTF">2022-12-07T07:08:07Z</dcterms:modified>
</cp:coreProperties>
</file>