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4"/>
  </p:notesMasterIdLst>
  <p:sldIdLst>
    <p:sldId id="256" r:id="rId2"/>
    <p:sldId id="258" r:id="rId3"/>
    <p:sldId id="295" r:id="rId4"/>
    <p:sldId id="257" r:id="rId5"/>
    <p:sldId id="296" r:id="rId6"/>
    <p:sldId id="297" r:id="rId7"/>
    <p:sldId id="298" r:id="rId8"/>
    <p:sldId id="299" r:id="rId9"/>
    <p:sldId id="259" r:id="rId10"/>
    <p:sldId id="300" r:id="rId11"/>
    <p:sldId id="301" r:id="rId12"/>
    <p:sldId id="262" r:id="rId13"/>
  </p:sldIdLst>
  <p:sldSz cx="9144000" cy="5143500" type="screen16x9"/>
  <p:notesSz cx="6858000" cy="9144000"/>
  <p:embeddedFontLst>
    <p:embeddedFont>
      <p:font typeface="Calibri" panose="020F0502020204030204" pitchFamily="34" charset="0"/>
      <p:regular r:id="rId15"/>
      <p:bold r:id="rId16"/>
      <p:italic r:id="rId17"/>
      <p:boldItalic r:id="rId18"/>
    </p:embeddedFont>
    <p:embeddedFont>
      <p:font typeface="Nixie One" panose="020B0604020202020204" charset="0"/>
      <p:regular r:id="rId19"/>
    </p:embeddedFont>
    <p:embeddedFont>
      <p:font typeface="Roboto Slab" pitchFamily="2"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21E"/>
    <a:srgbClr val="114454"/>
    <a:srgbClr val="1657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8CEBAF2-A0B9-41F5-855D-340B4F70AB4A}">
  <a:tblStyle styleId="{98CEBAF2-A0B9-41F5-855D-340B4F70AB4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0ED7BB8-C791-43B9-B544-FB8657F4FD4F}"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7" d="100"/>
          <a:sy n="107" d="100"/>
        </p:scale>
        <p:origin x="75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7055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0231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8488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73525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9000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e2d5601ac4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e2d5601ac4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3401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0286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sp>
        <p:nvSpPr>
          <p:cNvPr id="10" name="Google Shape;10;p2"/>
          <p:cNvSpPr/>
          <p:nvPr/>
        </p:nvSpPr>
        <p:spPr>
          <a:xfrm>
            <a:off x="0" y="4288500"/>
            <a:ext cx="9144000" cy="24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0" y="0"/>
            <a:ext cx="91440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12" name="Google Shape;12;p2"/>
          <p:cNvSpPr/>
          <p:nvPr/>
        </p:nvSpPr>
        <p:spPr>
          <a:xfrm>
            <a:off x="0" y="4493605"/>
            <a:ext cx="9144000" cy="118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4584075"/>
            <a:ext cx="9144000" cy="559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685800" y="2601425"/>
            <a:ext cx="5810400" cy="1159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4113600" y="2878750"/>
            <a:ext cx="4505700" cy="1159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1"/>
              </a:buClr>
              <a:buSzPts val="4800"/>
              <a:buNone/>
              <a:defRPr sz="4800">
                <a:solidFill>
                  <a:schemeClr val="accent1"/>
                </a:solidFill>
              </a:defRPr>
            </a:lvl1pPr>
            <a:lvl2pPr lvl="1" rtl="0">
              <a:spcBef>
                <a:spcPts val="0"/>
              </a:spcBef>
              <a:spcAft>
                <a:spcPts val="0"/>
              </a:spcAft>
              <a:buClr>
                <a:schemeClr val="accent1"/>
              </a:buClr>
              <a:buSzPts val="4800"/>
              <a:buNone/>
              <a:defRPr sz="4800">
                <a:solidFill>
                  <a:schemeClr val="accent1"/>
                </a:solidFill>
              </a:defRPr>
            </a:lvl2pPr>
            <a:lvl3pPr lvl="2" rtl="0">
              <a:spcBef>
                <a:spcPts val="0"/>
              </a:spcBef>
              <a:spcAft>
                <a:spcPts val="0"/>
              </a:spcAft>
              <a:buClr>
                <a:schemeClr val="accent1"/>
              </a:buClr>
              <a:buSzPts val="4800"/>
              <a:buNone/>
              <a:defRPr sz="4800">
                <a:solidFill>
                  <a:schemeClr val="accent1"/>
                </a:solidFill>
              </a:defRPr>
            </a:lvl3pPr>
            <a:lvl4pPr lvl="3" rtl="0">
              <a:spcBef>
                <a:spcPts val="0"/>
              </a:spcBef>
              <a:spcAft>
                <a:spcPts val="0"/>
              </a:spcAft>
              <a:buClr>
                <a:schemeClr val="accent1"/>
              </a:buClr>
              <a:buSzPts val="4800"/>
              <a:buNone/>
              <a:defRPr sz="4800">
                <a:solidFill>
                  <a:schemeClr val="accent1"/>
                </a:solidFill>
              </a:defRPr>
            </a:lvl4pPr>
            <a:lvl5pPr lvl="4" rtl="0">
              <a:spcBef>
                <a:spcPts val="0"/>
              </a:spcBef>
              <a:spcAft>
                <a:spcPts val="0"/>
              </a:spcAft>
              <a:buClr>
                <a:schemeClr val="accent1"/>
              </a:buClr>
              <a:buSzPts val="4800"/>
              <a:buNone/>
              <a:defRPr sz="4800">
                <a:solidFill>
                  <a:schemeClr val="accent1"/>
                </a:solidFill>
              </a:defRPr>
            </a:lvl5pPr>
            <a:lvl6pPr lvl="5" rtl="0">
              <a:spcBef>
                <a:spcPts val="0"/>
              </a:spcBef>
              <a:spcAft>
                <a:spcPts val="0"/>
              </a:spcAft>
              <a:buClr>
                <a:schemeClr val="accent1"/>
              </a:buClr>
              <a:buSzPts val="4800"/>
              <a:buNone/>
              <a:defRPr sz="4800">
                <a:solidFill>
                  <a:schemeClr val="accent1"/>
                </a:solidFill>
              </a:defRPr>
            </a:lvl6pPr>
            <a:lvl7pPr lvl="6" rtl="0">
              <a:spcBef>
                <a:spcPts val="0"/>
              </a:spcBef>
              <a:spcAft>
                <a:spcPts val="0"/>
              </a:spcAft>
              <a:buClr>
                <a:schemeClr val="accent1"/>
              </a:buClr>
              <a:buSzPts val="4800"/>
              <a:buNone/>
              <a:defRPr sz="4800">
                <a:solidFill>
                  <a:schemeClr val="accent1"/>
                </a:solidFill>
              </a:defRPr>
            </a:lvl7pPr>
            <a:lvl8pPr lvl="7" rtl="0">
              <a:spcBef>
                <a:spcPts val="0"/>
              </a:spcBef>
              <a:spcAft>
                <a:spcPts val="0"/>
              </a:spcAft>
              <a:buClr>
                <a:schemeClr val="accent1"/>
              </a:buClr>
              <a:buSzPts val="4800"/>
              <a:buNone/>
              <a:defRPr sz="4800">
                <a:solidFill>
                  <a:schemeClr val="accent1"/>
                </a:solidFill>
              </a:defRPr>
            </a:lvl8pPr>
            <a:lvl9pPr lvl="8" rtl="0">
              <a:spcBef>
                <a:spcPts val="0"/>
              </a:spcBef>
              <a:spcAft>
                <a:spcPts val="0"/>
              </a:spcAft>
              <a:buClr>
                <a:schemeClr val="accent1"/>
              </a:buClr>
              <a:buSzPts val="4800"/>
              <a:buNone/>
              <a:defRPr sz="4800">
                <a:solidFill>
                  <a:schemeClr val="accent1"/>
                </a:solidFill>
              </a:defRPr>
            </a:lvl9pPr>
          </a:lstStyle>
          <a:p>
            <a:endParaRPr/>
          </a:p>
        </p:txBody>
      </p:sp>
      <p:sp>
        <p:nvSpPr>
          <p:cNvPr id="17" name="Google Shape;17;p3"/>
          <p:cNvSpPr txBox="1">
            <a:spLocks noGrp="1"/>
          </p:cNvSpPr>
          <p:nvPr>
            <p:ph type="subTitle" idx="1"/>
          </p:nvPr>
        </p:nvSpPr>
        <p:spPr>
          <a:xfrm>
            <a:off x="4113600" y="3983050"/>
            <a:ext cx="45057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1800"/>
              <a:buNone/>
              <a:defRPr sz="1800" b="1">
                <a:solidFill>
                  <a:schemeClr val="accent6"/>
                </a:solidFill>
              </a:defRPr>
            </a:lvl1pPr>
            <a:lvl2pPr lvl="1" rtl="0">
              <a:spcBef>
                <a:spcPts val="0"/>
              </a:spcBef>
              <a:spcAft>
                <a:spcPts val="0"/>
              </a:spcAft>
              <a:buClr>
                <a:schemeClr val="accent6"/>
              </a:buClr>
              <a:buSzPts val="1800"/>
              <a:buNone/>
              <a:defRPr sz="1800" b="1">
                <a:solidFill>
                  <a:schemeClr val="accent6"/>
                </a:solidFill>
              </a:defRPr>
            </a:lvl2pPr>
            <a:lvl3pPr lvl="2" rtl="0">
              <a:spcBef>
                <a:spcPts val="0"/>
              </a:spcBef>
              <a:spcAft>
                <a:spcPts val="0"/>
              </a:spcAft>
              <a:buClr>
                <a:schemeClr val="accent6"/>
              </a:buClr>
              <a:buSzPts val="1800"/>
              <a:buNone/>
              <a:defRPr sz="1800" b="1">
                <a:solidFill>
                  <a:schemeClr val="accent6"/>
                </a:solidFill>
              </a:defRPr>
            </a:lvl3pPr>
            <a:lvl4pPr lvl="3" rtl="0">
              <a:spcBef>
                <a:spcPts val="0"/>
              </a:spcBef>
              <a:spcAft>
                <a:spcPts val="0"/>
              </a:spcAft>
              <a:buClr>
                <a:schemeClr val="accent6"/>
              </a:buClr>
              <a:buSzPts val="1800"/>
              <a:buNone/>
              <a:defRPr b="1">
                <a:solidFill>
                  <a:schemeClr val="accent6"/>
                </a:solidFill>
              </a:defRPr>
            </a:lvl4pPr>
            <a:lvl5pPr lvl="4" rtl="0">
              <a:spcBef>
                <a:spcPts val="0"/>
              </a:spcBef>
              <a:spcAft>
                <a:spcPts val="0"/>
              </a:spcAft>
              <a:buClr>
                <a:schemeClr val="accent6"/>
              </a:buClr>
              <a:buSzPts val="1800"/>
              <a:buNone/>
              <a:defRPr b="1">
                <a:solidFill>
                  <a:schemeClr val="accent6"/>
                </a:solidFill>
              </a:defRPr>
            </a:lvl5pPr>
            <a:lvl6pPr lvl="5" rtl="0">
              <a:spcBef>
                <a:spcPts val="0"/>
              </a:spcBef>
              <a:spcAft>
                <a:spcPts val="0"/>
              </a:spcAft>
              <a:buClr>
                <a:schemeClr val="accent6"/>
              </a:buClr>
              <a:buSzPts val="1800"/>
              <a:buNone/>
              <a:defRPr b="1">
                <a:solidFill>
                  <a:schemeClr val="accent6"/>
                </a:solidFill>
              </a:defRPr>
            </a:lvl6pPr>
            <a:lvl7pPr lvl="6" rtl="0">
              <a:spcBef>
                <a:spcPts val="0"/>
              </a:spcBef>
              <a:spcAft>
                <a:spcPts val="0"/>
              </a:spcAft>
              <a:buClr>
                <a:schemeClr val="accent6"/>
              </a:buClr>
              <a:buSzPts val="1800"/>
              <a:buNone/>
              <a:defRPr b="1">
                <a:solidFill>
                  <a:schemeClr val="accent6"/>
                </a:solidFill>
              </a:defRPr>
            </a:lvl7pPr>
            <a:lvl8pPr lvl="7" rtl="0">
              <a:spcBef>
                <a:spcPts val="0"/>
              </a:spcBef>
              <a:spcAft>
                <a:spcPts val="0"/>
              </a:spcAft>
              <a:buClr>
                <a:schemeClr val="accent6"/>
              </a:buClr>
              <a:buSzPts val="1800"/>
              <a:buNone/>
              <a:defRPr b="1">
                <a:solidFill>
                  <a:schemeClr val="accent6"/>
                </a:solidFill>
              </a:defRPr>
            </a:lvl8pPr>
            <a:lvl9pPr lvl="8" rtl="0">
              <a:spcBef>
                <a:spcPts val="0"/>
              </a:spcBef>
              <a:spcAft>
                <a:spcPts val="0"/>
              </a:spcAft>
              <a:buClr>
                <a:schemeClr val="accent6"/>
              </a:buClr>
              <a:buSzPts val="1800"/>
              <a:buNone/>
              <a:defRPr b="1">
                <a:solidFill>
                  <a:schemeClr val="accent6"/>
                </a:solidFill>
              </a:defRPr>
            </a:lvl9pPr>
          </a:lstStyle>
          <a:p>
            <a:endParaRPr/>
          </a:p>
        </p:txBody>
      </p:sp>
      <p:sp>
        <p:nvSpPr>
          <p:cNvPr id="18" name="Google Shape;18;p3"/>
          <p:cNvSpPr/>
          <p:nvPr/>
        </p:nvSpPr>
        <p:spPr>
          <a:xfrm>
            <a:off x="0" y="4288499"/>
            <a:ext cx="3474300" cy="24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0" y="0"/>
            <a:ext cx="34743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20" name="Google Shape;20;p3"/>
          <p:cNvSpPr/>
          <p:nvPr/>
        </p:nvSpPr>
        <p:spPr>
          <a:xfrm>
            <a:off x="0" y="500626"/>
            <a:ext cx="3474300" cy="3824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0" y="4493604"/>
            <a:ext cx="3474300" cy="118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a:off x="0" y="4584075"/>
            <a:ext cx="3474300" cy="559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2"/>
        <p:cNvGrpSpPr/>
        <p:nvPr/>
      </p:nvGrpSpPr>
      <p:grpSpPr>
        <a:xfrm>
          <a:off x="0" y="0"/>
          <a:ext cx="0" cy="0"/>
          <a:chOff x="0" y="0"/>
          <a:chExt cx="0" cy="0"/>
        </a:xfrm>
      </p:grpSpPr>
      <p:sp>
        <p:nvSpPr>
          <p:cNvPr id="43" name="Google Shape;43;p6"/>
          <p:cNvSpPr/>
          <p:nvPr/>
        </p:nvSpPr>
        <p:spPr>
          <a:xfrm>
            <a:off x="0" y="0"/>
            <a:ext cx="2472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44" name="Google Shape;44;p6"/>
          <p:cNvSpPr/>
          <p:nvPr/>
        </p:nvSpPr>
        <p:spPr>
          <a:xfrm>
            <a:off x="0" y="500625"/>
            <a:ext cx="4572000" cy="1058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6"/>
          <p:cNvSpPr/>
          <p:nvPr/>
        </p:nvSpPr>
        <p:spPr>
          <a:xfrm>
            <a:off x="0" y="1553406"/>
            <a:ext cx="247200" cy="1532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6"/>
          <p:cNvSpPr/>
          <p:nvPr/>
        </p:nvSpPr>
        <p:spPr>
          <a:xfrm>
            <a:off x="0" y="3086100"/>
            <a:ext cx="247200" cy="605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6"/>
          <p:cNvSpPr/>
          <p:nvPr/>
        </p:nvSpPr>
        <p:spPr>
          <a:xfrm>
            <a:off x="0" y="3691500"/>
            <a:ext cx="247200" cy="145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 name="Google Shape;48;p6"/>
          <p:cNvCxnSpPr/>
          <p:nvPr/>
        </p:nvCxnSpPr>
        <p:spPr>
          <a:xfrm>
            <a:off x="1037450" y="809725"/>
            <a:ext cx="0" cy="470700"/>
          </a:xfrm>
          <a:prstGeom prst="straightConnector1">
            <a:avLst/>
          </a:prstGeom>
          <a:noFill/>
          <a:ln w="9525" cap="flat" cmpd="sng">
            <a:solidFill>
              <a:schemeClr val="accent2"/>
            </a:solidFill>
            <a:prstDash val="solid"/>
            <a:round/>
            <a:headEnd type="none" w="med" len="med"/>
            <a:tailEnd type="none" w="med" len="med"/>
          </a:ln>
        </p:spPr>
      </p:cxnSp>
      <p:sp>
        <p:nvSpPr>
          <p:cNvPr id="49" name="Google Shape;49;p6"/>
          <p:cNvSpPr txBox="1">
            <a:spLocks noGrp="1"/>
          </p:cNvSpPr>
          <p:nvPr>
            <p:ph type="title"/>
          </p:nvPr>
        </p:nvSpPr>
        <p:spPr>
          <a:xfrm>
            <a:off x="1146025" y="530725"/>
            <a:ext cx="3208800" cy="10287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50" name="Google Shape;50;p6"/>
          <p:cNvSpPr txBox="1">
            <a:spLocks noGrp="1"/>
          </p:cNvSpPr>
          <p:nvPr>
            <p:ph type="body" idx="1"/>
          </p:nvPr>
        </p:nvSpPr>
        <p:spPr>
          <a:xfrm>
            <a:off x="1146025" y="1767275"/>
            <a:ext cx="3660300" cy="3158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51" name="Google Shape;51;p6"/>
          <p:cNvSpPr txBox="1">
            <a:spLocks noGrp="1"/>
          </p:cNvSpPr>
          <p:nvPr>
            <p:ph type="body" idx="2"/>
          </p:nvPr>
        </p:nvSpPr>
        <p:spPr>
          <a:xfrm>
            <a:off x="5026623" y="1767275"/>
            <a:ext cx="3660300" cy="3158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52" name="Google Shape;52;p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sp>
        <p:nvSpPr>
          <p:cNvPr id="66" name="Google Shape;66;p8"/>
          <p:cNvSpPr/>
          <p:nvPr/>
        </p:nvSpPr>
        <p:spPr>
          <a:xfrm>
            <a:off x="0" y="0"/>
            <a:ext cx="2472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67" name="Google Shape;67;p8"/>
          <p:cNvSpPr/>
          <p:nvPr/>
        </p:nvSpPr>
        <p:spPr>
          <a:xfrm>
            <a:off x="0" y="500625"/>
            <a:ext cx="4572000" cy="1058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8"/>
          <p:cNvSpPr/>
          <p:nvPr/>
        </p:nvSpPr>
        <p:spPr>
          <a:xfrm>
            <a:off x="0" y="1553406"/>
            <a:ext cx="247200" cy="1532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8"/>
          <p:cNvSpPr/>
          <p:nvPr/>
        </p:nvSpPr>
        <p:spPr>
          <a:xfrm>
            <a:off x="0" y="3086100"/>
            <a:ext cx="247200" cy="605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8"/>
          <p:cNvSpPr/>
          <p:nvPr/>
        </p:nvSpPr>
        <p:spPr>
          <a:xfrm>
            <a:off x="0" y="3691500"/>
            <a:ext cx="247200" cy="145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1" name="Google Shape;71;p8"/>
          <p:cNvCxnSpPr/>
          <p:nvPr/>
        </p:nvCxnSpPr>
        <p:spPr>
          <a:xfrm>
            <a:off x="1037450" y="809725"/>
            <a:ext cx="0" cy="470700"/>
          </a:xfrm>
          <a:prstGeom prst="straightConnector1">
            <a:avLst/>
          </a:prstGeom>
          <a:noFill/>
          <a:ln w="9525" cap="flat" cmpd="sng">
            <a:solidFill>
              <a:schemeClr val="accent2"/>
            </a:solidFill>
            <a:prstDash val="solid"/>
            <a:round/>
            <a:headEnd type="none" w="med" len="med"/>
            <a:tailEnd type="none" w="med" len="med"/>
          </a:ln>
        </p:spPr>
      </p:cxnSp>
      <p:sp>
        <p:nvSpPr>
          <p:cNvPr id="72" name="Google Shape;72;p8"/>
          <p:cNvSpPr txBox="1">
            <a:spLocks noGrp="1"/>
          </p:cNvSpPr>
          <p:nvPr>
            <p:ph type="title"/>
          </p:nvPr>
        </p:nvSpPr>
        <p:spPr>
          <a:xfrm>
            <a:off x="1146025" y="530725"/>
            <a:ext cx="3208800" cy="10287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73" name="Google Shape;73;p8"/>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2"/>
        <p:cNvGrpSpPr/>
        <p:nvPr/>
      </p:nvGrpSpPr>
      <p:grpSpPr>
        <a:xfrm>
          <a:off x="0" y="0"/>
          <a:ext cx="0" cy="0"/>
          <a:chOff x="0" y="0"/>
          <a:chExt cx="0" cy="0"/>
        </a:xfrm>
      </p:grpSpPr>
      <p:sp>
        <p:nvSpPr>
          <p:cNvPr id="83" name="Google Shape;83;p10"/>
          <p:cNvSpPr/>
          <p:nvPr/>
        </p:nvSpPr>
        <p:spPr>
          <a:xfrm>
            <a:off x="0" y="0"/>
            <a:ext cx="2472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84" name="Google Shape;84;p10"/>
          <p:cNvSpPr/>
          <p:nvPr/>
        </p:nvSpPr>
        <p:spPr>
          <a:xfrm>
            <a:off x="0" y="500625"/>
            <a:ext cx="247200" cy="1058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0"/>
          <p:cNvSpPr/>
          <p:nvPr/>
        </p:nvSpPr>
        <p:spPr>
          <a:xfrm>
            <a:off x="0" y="1553406"/>
            <a:ext cx="247200" cy="1532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0"/>
          <p:cNvSpPr/>
          <p:nvPr/>
        </p:nvSpPr>
        <p:spPr>
          <a:xfrm>
            <a:off x="0" y="3086100"/>
            <a:ext cx="247200" cy="605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0"/>
          <p:cNvSpPr/>
          <p:nvPr/>
        </p:nvSpPr>
        <p:spPr>
          <a:xfrm>
            <a:off x="0" y="3691500"/>
            <a:ext cx="247200" cy="145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0"/>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style A">
  <p:cSld name="BLANK_1_1">
    <p:bg>
      <p:bgPr>
        <a:solidFill>
          <a:schemeClr val="accent4"/>
        </a:solidFill>
        <a:effectLst/>
      </p:bgPr>
    </p:bg>
    <p:spTree>
      <p:nvGrpSpPr>
        <p:cNvPr id="1" name="Shape 89"/>
        <p:cNvGrpSpPr/>
        <p:nvPr/>
      </p:nvGrpSpPr>
      <p:grpSpPr>
        <a:xfrm>
          <a:off x="0" y="0"/>
          <a:ext cx="0" cy="0"/>
          <a:chOff x="0" y="0"/>
          <a:chExt cx="0" cy="0"/>
        </a:xfrm>
      </p:grpSpPr>
      <p:sp>
        <p:nvSpPr>
          <p:cNvPr id="90" name="Google Shape;90;p11"/>
          <p:cNvSpPr/>
          <p:nvPr/>
        </p:nvSpPr>
        <p:spPr>
          <a:xfrm>
            <a:off x="0" y="0"/>
            <a:ext cx="91440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91" name="Google Shape;91;p11"/>
          <p:cNvSpPr/>
          <p:nvPr/>
        </p:nvSpPr>
        <p:spPr>
          <a:xfrm>
            <a:off x="0" y="500625"/>
            <a:ext cx="9144000" cy="732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1"/>
          <p:cNvSpPr/>
          <p:nvPr/>
        </p:nvSpPr>
        <p:spPr>
          <a:xfrm>
            <a:off x="0" y="3962800"/>
            <a:ext cx="9144000" cy="370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1"/>
          <p:cNvSpPr/>
          <p:nvPr/>
        </p:nvSpPr>
        <p:spPr>
          <a:xfrm>
            <a:off x="0" y="4333125"/>
            <a:ext cx="9144000" cy="810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1"/>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46025" y="530725"/>
            <a:ext cx="3208800" cy="1028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1pPr>
            <a:lvl2pPr lvl="1">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2pPr>
            <a:lvl3pPr lvl="2">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3pPr>
            <a:lvl4pPr lvl="3">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4pPr>
            <a:lvl5pPr lvl="4">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5pPr>
            <a:lvl6pPr lvl="5">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6pPr>
            <a:lvl7pPr lvl="6">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7pPr>
            <a:lvl8pPr lvl="7">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8pPr>
            <a:lvl9pPr lvl="8">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1146025" y="1767275"/>
            <a:ext cx="7540800" cy="31587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accent2"/>
              </a:buClr>
              <a:buSzPts val="3000"/>
              <a:buFont typeface="Nixie One"/>
              <a:buChar char="▪"/>
              <a:defRPr sz="3000">
                <a:solidFill>
                  <a:schemeClr val="accent1"/>
                </a:solidFill>
                <a:latin typeface="Nixie One"/>
                <a:ea typeface="Nixie One"/>
                <a:cs typeface="Nixie One"/>
                <a:sym typeface="Nixie One"/>
              </a:defRPr>
            </a:lvl1pPr>
            <a:lvl2pPr marL="914400" lvl="1" indent="-38100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2pPr>
            <a:lvl3pPr marL="1371600" lvl="2" indent="-38100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3pPr>
            <a:lvl4pPr marL="1828800" lvl="3"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4pPr>
            <a:lvl5pPr marL="2286000" lvl="4"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5pPr>
            <a:lvl6pPr marL="2743200" lvl="5"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6pPr>
            <a:lvl7pPr marL="3200400" lvl="6"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7pPr>
            <a:lvl8pPr marL="3657600" lvl="7"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8pPr>
            <a:lvl9pPr marL="4114800" lvl="8"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9pPr>
          </a:lstStyle>
          <a:p>
            <a:endParaRPr/>
          </a:p>
        </p:txBody>
      </p:sp>
      <p:sp>
        <p:nvSpPr>
          <p:cNvPr id="8" name="Google Shape;8;p1"/>
          <p:cNvSpPr txBox="1">
            <a:spLocks noGrp="1"/>
          </p:cNvSpPr>
          <p:nvPr>
            <p:ph type="sldNum" idx="12"/>
          </p:nvPr>
        </p:nvSpPr>
        <p:spPr>
          <a:xfrm>
            <a:off x="-51050" y="4819400"/>
            <a:ext cx="349200" cy="324000"/>
          </a:xfrm>
          <a:prstGeom prst="rect">
            <a:avLst/>
          </a:prstGeom>
          <a:noFill/>
          <a:ln>
            <a:noFill/>
          </a:ln>
        </p:spPr>
        <p:txBody>
          <a:bodyPr spcFirstLastPara="1" wrap="square" lIns="91425" tIns="91425" rIns="91425" bIns="91425" anchor="t" anchorCtr="0">
            <a:noAutofit/>
          </a:bodyPr>
          <a:lstStyle>
            <a:lvl1pPr lvl="0" algn="ctr">
              <a:buNone/>
              <a:defRPr sz="800">
                <a:solidFill>
                  <a:schemeClr val="lt1"/>
                </a:solidFill>
                <a:latin typeface="Roboto Slab"/>
                <a:ea typeface="Roboto Slab"/>
                <a:cs typeface="Roboto Slab"/>
                <a:sym typeface="Roboto Slab"/>
              </a:defRPr>
            </a:lvl1pPr>
            <a:lvl2pPr lvl="1" algn="ctr">
              <a:buNone/>
              <a:defRPr sz="800">
                <a:solidFill>
                  <a:schemeClr val="lt1"/>
                </a:solidFill>
                <a:latin typeface="Roboto Slab"/>
                <a:ea typeface="Roboto Slab"/>
                <a:cs typeface="Roboto Slab"/>
                <a:sym typeface="Roboto Slab"/>
              </a:defRPr>
            </a:lvl2pPr>
            <a:lvl3pPr lvl="2" algn="ctr">
              <a:buNone/>
              <a:defRPr sz="800">
                <a:solidFill>
                  <a:schemeClr val="lt1"/>
                </a:solidFill>
                <a:latin typeface="Roboto Slab"/>
                <a:ea typeface="Roboto Slab"/>
                <a:cs typeface="Roboto Slab"/>
                <a:sym typeface="Roboto Slab"/>
              </a:defRPr>
            </a:lvl3pPr>
            <a:lvl4pPr lvl="3" algn="ctr">
              <a:buNone/>
              <a:defRPr sz="800">
                <a:solidFill>
                  <a:schemeClr val="lt1"/>
                </a:solidFill>
                <a:latin typeface="Roboto Slab"/>
                <a:ea typeface="Roboto Slab"/>
                <a:cs typeface="Roboto Slab"/>
                <a:sym typeface="Roboto Slab"/>
              </a:defRPr>
            </a:lvl4pPr>
            <a:lvl5pPr lvl="4" algn="ctr">
              <a:buNone/>
              <a:defRPr sz="800">
                <a:solidFill>
                  <a:schemeClr val="lt1"/>
                </a:solidFill>
                <a:latin typeface="Roboto Slab"/>
                <a:ea typeface="Roboto Slab"/>
                <a:cs typeface="Roboto Slab"/>
                <a:sym typeface="Roboto Slab"/>
              </a:defRPr>
            </a:lvl5pPr>
            <a:lvl6pPr lvl="5" algn="ctr">
              <a:buNone/>
              <a:defRPr sz="800">
                <a:solidFill>
                  <a:schemeClr val="lt1"/>
                </a:solidFill>
                <a:latin typeface="Roboto Slab"/>
                <a:ea typeface="Roboto Slab"/>
                <a:cs typeface="Roboto Slab"/>
                <a:sym typeface="Roboto Slab"/>
              </a:defRPr>
            </a:lvl6pPr>
            <a:lvl7pPr lvl="6" algn="ctr">
              <a:buNone/>
              <a:defRPr sz="800">
                <a:solidFill>
                  <a:schemeClr val="lt1"/>
                </a:solidFill>
                <a:latin typeface="Roboto Slab"/>
                <a:ea typeface="Roboto Slab"/>
                <a:cs typeface="Roboto Slab"/>
                <a:sym typeface="Roboto Slab"/>
              </a:defRPr>
            </a:lvl7pPr>
            <a:lvl8pPr lvl="7" algn="ctr">
              <a:buNone/>
              <a:defRPr sz="800">
                <a:solidFill>
                  <a:schemeClr val="lt1"/>
                </a:solidFill>
                <a:latin typeface="Roboto Slab"/>
                <a:ea typeface="Roboto Slab"/>
                <a:cs typeface="Roboto Slab"/>
                <a:sym typeface="Roboto Slab"/>
              </a:defRPr>
            </a:lvl8pPr>
            <a:lvl9pPr lvl="8" algn="ctr">
              <a:buNone/>
              <a:defRPr sz="800">
                <a:solidFill>
                  <a:schemeClr val="lt1"/>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4" r:id="rId4"/>
    <p:sldLayoutId id="2147483656" r:id="rId5"/>
    <p:sldLayoutId id="2147483657"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www.weblineglobal.com/blog/digital-transformation-strategy/"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7.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7.sv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hyperlink" Target="https://www.weblineglobal.com/blog/digital-transformation-strategy/"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sv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3"/>
          <p:cNvSpPr txBox="1">
            <a:spLocks noGrp="1"/>
          </p:cNvSpPr>
          <p:nvPr>
            <p:ph type="ctrTitle"/>
          </p:nvPr>
        </p:nvSpPr>
        <p:spPr>
          <a:xfrm>
            <a:off x="205643" y="1920240"/>
            <a:ext cx="4747733" cy="2023872"/>
          </a:xfrm>
          <a:prstGeom prst="rect">
            <a:avLst/>
          </a:prstGeom>
        </p:spPr>
        <p:txBody>
          <a:bodyPr spcFirstLastPara="1" wrap="square" lIns="91425" tIns="91425" rIns="91425" bIns="91425" anchor="b" anchorCtr="0">
            <a:noAutofit/>
          </a:bodyPr>
          <a:lstStyle/>
          <a:p>
            <a:pPr lvl="0"/>
            <a:r>
              <a:rPr lang="en-GB" sz="2800" dirty="0">
                <a:latin typeface="Calibri" panose="020F0502020204030204" pitchFamily="34" charset="0"/>
                <a:cs typeface="Calibri" panose="020F0502020204030204" pitchFamily="34" charset="0"/>
              </a:rPr>
              <a:t>Tips and Advice for Implementing Digital Transformation Strategy in 2023</a:t>
            </a:r>
            <a:endParaRPr sz="2800" dirty="0">
              <a:latin typeface="Calibri" panose="020F0502020204030204" pitchFamily="34" charset="0"/>
              <a:cs typeface="Calibri" panose="020F0502020204030204" pitchFamily="34" charset="0"/>
            </a:endParaRPr>
          </a:p>
        </p:txBody>
      </p:sp>
      <p:pic>
        <p:nvPicPr>
          <p:cNvPr id="2" name="Graphic 1">
            <a:extLst>
              <a:ext uri="{FF2B5EF4-FFF2-40B4-BE49-F238E27FC236}">
                <a16:creationId xmlns:a16="http://schemas.microsoft.com/office/drawing/2014/main" id="{DA892768-A47A-4A09-B227-1FFA0223A6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643" y="841362"/>
            <a:ext cx="2344672" cy="493294"/>
          </a:xfrm>
          <a:prstGeom prst="rect">
            <a:avLst/>
          </a:prstGeom>
        </p:spPr>
      </p:pic>
      <p:sp>
        <p:nvSpPr>
          <p:cNvPr id="14" name="Rectangle 13">
            <a:extLst>
              <a:ext uri="{FF2B5EF4-FFF2-40B4-BE49-F238E27FC236}">
                <a16:creationId xmlns:a16="http://schemas.microsoft.com/office/drawing/2014/main" id="{09057D0F-B3BC-4BBF-9E41-EEAEE2B8FF72}"/>
              </a:ext>
            </a:extLst>
          </p:cNvPr>
          <p:cNvSpPr/>
          <p:nvPr/>
        </p:nvSpPr>
        <p:spPr>
          <a:xfrm>
            <a:off x="0" y="4145280"/>
            <a:ext cx="9144000" cy="998220"/>
          </a:xfrm>
          <a:prstGeom prst="rect">
            <a:avLst/>
          </a:prstGeom>
          <a:solidFill>
            <a:srgbClr val="11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a:extLst>
              <a:ext uri="{FF2B5EF4-FFF2-40B4-BE49-F238E27FC236}">
                <a16:creationId xmlns:a16="http://schemas.microsoft.com/office/drawing/2014/main" id="{3B6BFACE-6911-418A-A541-98DCE07544FB}"/>
              </a:ext>
            </a:extLst>
          </p:cNvPr>
          <p:cNvSpPr/>
          <p:nvPr/>
        </p:nvSpPr>
        <p:spPr>
          <a:xfrm rot="16200000">
            <a:off x="4289823" y="275032"/>
            <a:ext cx="4589857" cy="5111352"/>
          </a:xfrm>
          <a:prstGeom prst="rtTriangle">
            <a:avLst/>
          </a:prstGeom>
          <a:solidFill>
            <a:srgbClr val="F69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8A6AF1CD-0357-48C4-84FA-16DD3B9D31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81426" y="1146214"/>
            <a:ext cx="3714052" cy="36696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25" name="Rectangle 24">
            <a:extLst>
              <a:ext uri="{FF2B5EF4-FFF2-40B4-BE49-F238E27FC236}">
                <a16:creationId xmlns:a16="http://schemas.microsoft.com/office/drawing/2014/main" id="{AC8E720E-6A47-41CA-8734-914589559C50}"/>
              </a:ext>
            </a:extLst>
          </p:cNvPr>
          <p:cNvSpPr/>
          <p:nvPr/>
        </p:nvSpPr>
        <p:spPr>
          <a:xfrm>
            <a:off x="0" y="1135856"/>
            <a:ext cx="9144000" cy="4007644"/>
          </a:xfrm>
          <a:prstGeom prst="rect">
            <a:avLst/>
          </a:prstGeom>
          <a:solidFill>
            <a:srgbClr val="11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Google Shape;135;p15"/>
          <p:cNvSpPr txBox="1">
            <a:spLocks noGrp="1"/>
          </p:cNvSpPr>
          <p:nvPr>
            <p:ph type="subTitle" idx="4294967295"/>
          </p:nvPr>
        </p:nvSpPr>
        <p:spPr>
          <a:xfrm>
            <a:off x="298150" y="1248526"/>
            <a:ext cx="4373863" cy="2703600"/>
          </a:xfrm>
          <a:prstGeom prst="rect">
            <a:avLst/>
          </a:prstGeom>
        </p:spPr>
        <p:txBody>
          <a:bodyPr spcFirstLastPara="1" wrap="square" lIns="91425" tIns="91425" rIns="91425" bIns="91425" anchor="ctr" anchorCtr="0">
            <a:noAutofit/>
          </a:bodyPr>
          <a:lstStyle/>
          <a:p>
            <a:pPr marL="0" lvl="0" indent="0">
              <a:buNone/>
            </a:pPr>
            <a:r>
              <a:rPr lang="en-GB" sz="1800" dirty="0">
                <a:solidFill>
                  <a:schemeClr val="bg1"/>
                </a:solidFill>
                <a:latin typeface="Calibri" panose="020F0502020204030204" pitchFamily="34" charset="0"/>
                <a:cs typeface="Calibri" panose="020F0502020204030204" pitchFamily="34" charset="0"/>
              </a:rPr>
              <a:t>Digital transformation strategies are becoming increasingly crucial for businesses in the modern world. It is a holistic approach that enables organizations to integrate digital platforms, processes &amp; information into their business operations, helping them become more agile, efficient, and innovative.</a:t>
            </a:r>
            <a:endParaRPr sz="1800" b="1" dirty="0">
              <a:solidFill>
                <a:schemeClr val="bg1"/>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2D39B80-1EA1-406C-AF1F-21BCD468DF4D}"/>
              </a:ext>
            </a:extLst>
          </p:cNvPr>
          <p:cNvPicPr>
            <a:picLocks noChangeAspect="1"/>
          </p:cNvPicPr>
          <p:nvPr/>
        </p:nvPicPr>
        <p:blipFill>
          <a:blip r:embed="rId3"/>
          <a:stretch>
            <a:fillRect/>
          </a:stretch>
        </p:blipFill>
        <p:spPr>
          <a:xfrm>
            <a:off x="4893649" y="1157799"/>
            <a:ext cx="4250351" cy="2827901"/>
          </a:xfrm>
          <a:prstGeom prst="rect">
            <a:avLst/>
          </a:prstGeom>
        </p:spPr>
      </p:pic>
      <p:grpSp>
        <p:nvGrpSpPr>
          <p:cNvPr id="30" name="Group 29">
            <a:extLst>
              <a:ext uri="{FF2B5EF4-FFF2-40B4-BE49-F238E27FC236}">
                <a16:creationId xmlns:a16="http://schemas.microsoft.com/office/drawing/2014/main" id="{00827AF7-7894-467C-9096-6787B030F48C}"/>
              </a:ext>
            </a:extLst>
          </p:cNvPr>
          <p:cNvGrpSpPr/>
          <p:nvPr/>
        </p:nvGrpSpPr>
        <p:grpSpPr>
          <a:xfrm>
            <a:off x="0" y="4700334"/>
            <a:ext cx="9144000" cy="339928"/>
            <a:chOff x="0" y="4720876"/>
            <a:chExt cx="9144000" cy="339928"/>
          </a:xfrm>
        </p:grpSpPr>
        <p:cxnSp>
          <p:nvCxnSpPr>
            <p:cNvPr id="31" name="Straight Connector 30">
              <a:extLst>
                <a:ext uri="{FF2B5EF4-FFF2-40B4-BE49-F238E27FC236}">
                  <a16:creationId xmlns:a16="http://schemas.microsoft.com/office/drawing/2014/main" id="{227C0C4D-AEDF-4654-B31D-5DF912AF1E5B}"/>
                </a:ext>
              </a:extLst>
            </p:cNvPr>
            <p:cNvCxnSpPr/>
            <p:nvPr/>
          </p:nvCxnSpPr>
          <p:spPr>
            <a:xfrm>
              <a:off x="0" y="4720876"/>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6F89E1C-96E6-48E6-99A5-5230E1DAD1BB}"/>
                </a:ext>
              </a:extLst>
            </p:cNvPr>
            <p:cNvSpPr txBox="1"/>
            <p:nvPr/>
          </p:nvSpPr>
          <p:spPr>
            <a:xfrm>
              <a:off x="297656" y="4777740"/>
              <a:ext cx="7566184" cy="261610"/>
            </a:xfrm>
            <a:prstGeom prst="rect">
              <a:avLst/>
            </a:prstGeom>
            <a:noFill/>
          </p:spPr>
          <p:txBody>
            <a:bodyPr wrap="square" rtlCol="0">
              <a:spAutoFit/>
            </a:bodyPr>
            <a:lstStyle/>
            <a:p>
              <a:r>
                <a:rPr lang="fr-FR" sz="1100" dirty="0">
                  <a:solidFill>
                    <a:schemeClr val="bg1"/>
                  </a:solidFill>
                  <a:latin typeface="Calibri" panose="020F0502020204030204" pitchFamily="34" charset="0"/>
                  <a:cs typeface="Calibri" panose="020F0502020204030204" pitchFamily="34" charset="0"/>
                </a:rPr>
                <a:t>Source </a:t>
              </a:r>
              <a:r>
                <a:rPr lang="en-GB" sz="1100" dirty="0">
                  <a:solidFill>
                    <a:schemeClr val="bg1"/>
                  </a:solidFill>
                  <a:latin typeface="Calibri" panose="020F0502020204030204" pitchFamily="34" charset="0"/>
                  <a:cs typeface="Calibri" panose="020F0502020204030204" pitchFamily="34" charset="0"/>
                </a:rPr>
                <a:t>: </a:t>
              </a:r>
              <a:r>
                <a:rPr lang="en-GB" sz="1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1"/>
                </a:solidFill>
                <a:latin typeface="Calibri" panose="020F0502020204030204" pitchFamily="34" charset="0"/>
                <a:cs typeface="Calibri" panose="020F0502020204030204" pitchFamily="34" charset="0"/>
              </a:endParaRPr>
            </a:p>
          </p:txBody>
        </p:sp>
        <p:pic>
          <p:nvPicPr>
            <p:cNvPr id="33" name="Graphic 32">
              <a:extLst>
                <a:ext uri="{FF2B5EF4-FFF2-40B4-BE49-F238E27FC236}">
                  <a16:creationId xmlns:a16="http://schemas.microsoft.com/office/drawing/2014/main" id="{1B8969B5-13B3-40ED-A23E-036B697090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40946" y="4806317"/>
              <a:ext cx="1209600" cy="254487"/>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8" name="Rectangle 7">
            <a:extLst>
              <a:ext uri="{FF2B5EF4-FFF2-40B4-BE49-F238E27FC236}">
                <a16:creationId xmlns:a16="http://schemas.microsoft.com/office/drawing/2014/main" id="{8BD8D810-4EBA-42C3-BC09-150C96592619}"/>
              </a:ext>
            </a:extLst>
          </p:cNvPr>
          <p:cNvSpPr/>
          <p:nvPr/>
        </p:nvSpPr>
        <p:spPr>
          <a:xfrm>
            <a:off x="0" y="1135856"/>
            <a:ext cx="9144000" cy="4007644"/>
          </a:xfrm>
          <a:prstGeom prst="rect">
            <a:avLst/>
          </a:prstGeom>
          <a:solidFill>
            <a:srgbClr val="11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Google Shape;135;p15"/>
          <p:cNvSpPr txBox="1">
            <a:spLocks noGrp="1"/>
          </p:cNvSpPr>
          <p:nvPr>
            <p:ph type="subTitle" idx="4294967295"/>
          </p:nvPr>
        </p:nvSpPr>
        <p:spPr>
          <a:xfrm>
            <a:off x="676926" y="2257425"/>
            <a:ext cx="7790147" cy="1458957"/>
          </a:xfrm>
          <a:prstGeom prst="rect">
            <a:avLst/>
          </a:prstGeom>
        </p:spPr>
        <p:txBody>
          <a:bodyPr spcFirstLastPara="1" wrap="square" lIns="91425" tIns="91425" rIns="91425" bIns="91425" anchor="ctr" anchorCtr="0">
            <a:noAutofit/>
          </a:bodyPr>
          <a:lstStyle/>
          <a:p>
            <a:pPr marL="0" lvl="0" indent="0" algn="ctr">
              <a:buNone/>
            </a:pPr>
            <a:r>
              <a:rPr lang="en-GB" sz="1800" dirty="0">
                <a:solidFill>
                  <a:schemeClr val="bg1"/>
                </a:solidFill>
                <a:latin typeface="Calibri" panose="020F0502020204030204" pitchFamily="34" charset="0"/>
                <a:cs typeface="Calibri" panose="020F0502020204030204" pitchFamily="34" charset="0"/>
              </a:rPr>
              <a:t>Digital transformation is an all-encompassing way of modernizing business processes through digital technology, allowing for more streamlined operations that are even easier and faster to execute.</a:t>
            </a:r>
            <a:endParaRPr sz="1100" b="1" dirty="0">
              <a:solidFill>
                <a:schemeClr val="bg1"/>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37C468A6-FD0B-47BE-BFFE-0F199B08D586}"/>
              </a:ext>
            </a:extLst>
          </p:cNvPr>
          <p:cNvSpPr/>
          <p:nvPr/>
        </p:nvSpPr>
        <p:spPr>
          <a:xfrm>
            <a:off x="1657350" y="1353954"/>
            <a:ext cx="5829300" cy="830997"/>
          </a:xfrm>
          <a:prstGeom prst="rect">
            <a:avLst/>
          </a:prstGeom>
        </p:spPr>
        <p:txBody>
          <a:bodyPr wrap="square">
            <a:spAutoFit/>
          </a:bodyPr>
          <a:lstStyle/>
          <a:p>
            <a:pPr algn="ctr"/>
            <a:r>
              <a:rPr lang="en-GB" sz="2400" b="1" dirty="0">
                <a:solidFill>
                  <a:schemeClr val="bg1"/>
                </a:solidFill>
                <a:latin typeface="Calibri" panose="020F0502020204030204" pitchFamily="34" charset="0"/>
                <a:cs typeface="Calibri" panose="020F0502020204030204" pitchFamily="34" charset="0"/>
              </a:rPr>
              <a:t>Let’s define digital transformation and then see its significance</a:t>
            </a:r>
          </a:p>
        </p:txBody>
      </p:sp>
      <p:grpSp>
        <p:nvGrpSpPr>
          <p:cNvPr id="13" name="Group 12">
            <a:extLst>
              <a:ext uri="{FF2B5EF4-FFF2-40B4-BE49-F238E27FC236}">
                <a16:creationId xmlns:a16="http://schemas.microsoft.com/office/drawing/2014/main" id="{0B565239-C09E-41E0-BF02-8C9377A01E3B}"/>
              </a:ext>
            </a:extLst>
          </p:cNvPr>
          <p:cNvGrpSpPr/>
          <p:nvPr/>
        </p:nvGrpSpPr>
        <p:grpSpPr>
          <a:xfrm>
            <a:off x="0" y="4700334"/>
            <a:ext cx="9144000" cy="339928"/>
            <a:chOff x="0" y="4720876"/>
            <a:chExt cx="9144000" cy="339928"/>
          </a:xfrm>
        </p:grpSpPr>
        <p:cxnSp>
          <p:nvCxnSpPr>
            <p:cNvPr id="14" name="Straight Connector 13">
              <a:extLst>
                <a:ext uri="{FF2B5EF4-FFF2-40B4-BE49-F238E27FC236}">
                  <a16:creationId xmlns:a16="http://schemas.microsoft.com/office/drawing/2014/main" id="{776C9BD8-6B65-4C72-9079-ABDB6C6857DD}"/>
                </a:ext>
              </a:extLst>
            </p:cNvPr>
            <p:cNvCxnSpPr/>
            <p:nvPr/>
          </p:nvCxnSpPr>
          <p:spPr>
            <a:xfrm>
              <a:off x="0" y="4720876"/>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C9857A8-E10C-4CB7-924C-D81F6D41E427}"/>
                </a:ext>
              </a:extLst>
            </p:cNvPr>
            <p:cNvSpPr txBox="1"/>
            <p:nvPr/>
          </p:nvSpPr>
          <p:spPr>
            <a:xfrm>
              <a:off x="297656" y="4777740"/>
              <a:ext cx="7566184" cy="261610"/>
            </a:xfrm>
            <a:prstGeom prst="rect">
              <a:avLst/>
            </a:prstGeom>
            <a:noFill/>
          </p:spPr>
          <p:txBody>
            <a:bodyPr wrap="square" rtlCol="0">
              <a:spAutoFit/>
            </a:bodyPr>
            <a:lstStyle/>
            <a:p>
              <a:r>
                <a:rPr lang="fr-FR" sz="1100" dirty="0">
                  <a:solidFill>
                    <a:schemeClr val="bg1"/>
                  </a:solidFill>
                  <a:latin typeface="Calibri" panose="020F0502020204030204" pitchFamily="34" charset="0"/>
                  <a:cs typeface="Calibri" panose="020F0502020204030204" pitchFamily="34" charset="0"/>
                </a:rPr>
                <a:t>Source </a:t>
              </a:r>
              <a:r>
                <a:rPr lang="en-GB" sz="1100" dirty="0">
                  <a:solidFill>
                    <a:schemeClr val="bg1"/>
                  </a:solidFill>
                  <a:latin typeface="Calibri" panose="020F0502020204030204" pitchFamily="34" charset="0"/>
                  <a:cs typeface="Calibri" panose="020F0502020204030204" pitchFamily="34" charset="0"/>
                </a:rPr>
                <a:t>: </a:t>
              </a:r>
              <a:r>
                <a:rPr lang="en-GB" sz="11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1"/>
                </a:solidFill>
                <a:latin typeface="Calibri" panose="020F0502020204030204" pitchFamily="34" charset="0"/>
                <a:cs typeface="Calibri" panose="020F0502020204030204" pitchFamily="34" charset="0"/>
              </a:endParaRPr>
            </a:p>
          </p:txBody>
        </p:sp>
        <p:pic>
          <p:nvPicPr>
            <p:cNvPr id="16" name="Graphic 15">
              <a:extLst>
                <a:ext uri="{FF2B5EF4-FFF2-40B4-BE49-F238E27FC236}">
                  <a16:creationId xmlns:a16="http://schemas.microsoft.com/office/drawing/2014/main" id="{09968FB3-280E-4260-A17D-C364B6D3A1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0946" y="4806317"/>
              <a:ext cx="1209600" cy="254487"/>
            </a:xfrm>
            <a:prstGeom prst="rect">
              <a:avLst/>
            </a:prstGeom>
          </p:spPr>
        </p:pic>
      </p:grpSp>
    </p:spTree>
    <p:extLst>
      <p:ext uri="{BB962C8B-B14F-4D97-AF65-F5344CB8AC3E}">
        <p14:creationId xmlns:p14="http://schemas.microsoft.com/office/powerpoint/2010/main" val="602799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031725" y="509293"/>
            <a:ext cx="3368825" cy="1028700"/>
          </a:xfrm>
          <a:prstGeom prst="rect">
            <a:avLst/>
          </a:prstGeom>
        </p:spPr>
        <p:txBody>
          <a:bodyPr spcFirstLastPara="1" wrap="square" lIns="91425" tIns="91425" rIns="91425" bIns="91425" anchor="ctr" anchorCtr="0">
            <a:noAutofit/>
          </a:bodyPr>
          <a:lstStyle/>
          <a:p>
            <a:pPr lvl="0"/>
            <a:r>
              <a:rPr lang="en-GB" sz="2400" dirty="0">
                <a:latin typeface="Calibri" panose="020F0502020204030204" pitchFamily="34" charset="0"/>
                <a:cs typeface="Calibri" panose="020F0502020204030204" pitchFamily="34" charset="0"/>
              </a:rPr>
              <a:t>Why is Digital Transformation Needed?</a:t>
            </a:r>
            <a:endParaRPr sz="2400" dirty="0">
              <a:latin typeface="Calibri" panose="020F0502020204030204" pitchFamily="34" charset="0"/>
              <a:cs typeface="Calibri" panose="020F0502020204030204" pitchFamily="34" charset="0"/>
            </a:endParaRPr>
          </a:p>
        </p:txBody>
      </p:sp>
      <p:grpSp>
        <p:nvGrpSpPr>
          <p:cNvPr id="14" name="Google Shape;1092;p48">
            <a:extLst>
              <a:ext uri="{FF2B5EF4-FFF2-40B4-BE49-F238E27FC236}">
                <a16:creationId xmlns:a16="http://schemas.microsoft.com/office/drawing/2014/main" id="{A9A53E2F-DA0C-4886-A92A-087221CA1A02}"/>
              </a:ext>
            </a:extLst>
          </p:cNvPr>
          <p:cNvGrpSpPr/>
          <p:nvPr/>
        </p:nvGrpSpPr>
        <p:grpSpPr>
          <a:xfrm>
            <a:off x="345416" y="728190"/>
            <a:ext cx="369779" cy="586259"/>
            <a:chOff x="6718555" y="2317202"/>
            <a:chExt cx="256949" cy="407127"/>
          </a:xfrm>
        </p:grpSpPr>
        <p:sp>
          <p:nvSpPr>
            <p:cNvPr id="15" name="Google Shape;1093;p48">
              <a:extLst>
                <a:ext uri="{FF2B5EF4-FFF2-40B4-BE49-F238E27FC236}">
                  <a16:creationId xmlns:a16="http://schemas.microsoft.com/office/drawing/2014/main" id="{DEA8C8A1-3882-4D6D-927F-4252AA7F3E66}"/>
                </a:ext>
              </a:extLst>
            </p:cNvPr>
            <p:cNvSpPr/>
            <p:nvPr/>
          </p:nvSpPr>
          <p:spPr>
            <a:xfrm>
              <a:off x="6795873" y="2671963"/>
              <a:ext cx="102300" cy="22536"/>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94;p48">
              <a:extLst>
                <a:ext uri="{FF2B5EF4-FFF2-40B4-BE49-F238E27FC236}">
                  <a16:creationId xmlns:a16="http://schemas.microsoft.com/office/drawing/2014/main" id="{962E7E3F-16A6-4903-AA73-71B244FE180A}"/>
                </a:ext>
              </a:extLst>
            </p:cNvPr>
            <p:cNvSpPr/>
            <p:nvPr/>
          </p:nvSpPr>
          <p:spPr>
            <a:xfrm>
              <a:off x="6795873" y="2648852"/>
              <a:ext cx="102300" cy="22536"/>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95;p48">
              <a:extLst>
                <a:ext uri="{FF2B5EF4-FFF2-40B4-BE49-F238E27FC236}">
                  <a16:creationId xmlns:a16="http://schemas.microsoft.com/office/drawing/2014/main" id="{CDA757F4-200B-478B-9AAF-84E0FE82EFCA}"/>
                </a:ext>
              </a:extLst>
            </p:cNvPr>
            <p:cNvSpPr/>
            <p:nvPr/>
          </p:nvSpPr>
          <p:spPr>
            <a:xfrm>
              <a:off x="6795873" y="2694472"/>
              <a:ext cx="102300" cy="29857"/>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96;p48">
              <a:extLst>
                <a:ext uri="{FF2B5EF4-FFF2-40B4-BE49-F238E27FC236}">
                  <a16:creationId xmlns:a16="http://schemas.microsoft.com/office/drawing/2014/main" id="{64D10A12-159E-4AA7-8211-5DF0474B6968}"/>
                </a:ext>
              </a:extLst>
            </p:cNvPr>
            <p:cNvSpPr/>
            <p:nvPr/>
          </p:nvSpPr>
          <p:spPr>
            <a:xfrm>
              <a:off x="6784898" y="2457768"/>
              <a:ext cx="35350" cy="166773"/>
            </a:xfrm>
            <a:custGeom>
              <a:avLst/>
              <a:gdLst/>
              <a:ahLst/>
              <a:cxnLst/>
              <a:rect l="l" t="t" r="r" b="b"/>
              <a:pathLst>
                <a:path w="1414" h="6675" fill="none" extrusionOk="0">
                  <a:moveTo>
                    <a:pt x="1413" y="6674"/>
                  </a:moveTo>
                  <a:lnTo>
                    <a:pt x="1413" y="6674"/>
                  </a:lnTo>
                  <a:lnTo>
                    <a:pt x="585" y="2850"/>
                  </a:lnTo>
                  <a:lnTo>
                    <a:pt x="1"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97;p48">
              <a:extLst>
                <a:ext uri="{FF2B5EF4-FFF2-40B4-BE49-F238E27FC236}">
                  <a16:creationId xmlns:a16="http://schemas.microsoft.com/office/drawing/2014/main" id="{548374C7-C64F-46AF-B920-2BD2C209A8D6}"/>
                </a:ext>
              </a:extLst>
            </p:cNvPr>
            <p:cNvSpPr/>
            <p:nvPr/>
          </p:nvSpPr>
          <p:spPr>
            <a:xfrm>
              <a:off x="6718555" y="2317202"/>
              <a:ext cx="256949" cy="307336"/>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98;p48">
              <a:extLst>
                <a:ext uri="{FF2B5EF4-FFF2-40B4-BE49-F238E27FC236}">
                  <a16:creationId xmlns:a16="http://schemas.microsoft.com/office/drawing/2014/main" id="{9428A347-B55B-4093-90CD-017516B542D7}"/>
                </a:ext>
              </a:extLst>
            </p:cNvPr>
            <p:cNvSpPr/>
            <p:nvPr/>
          </p:nvSpPr>
          <p:spPr>
            <a:xfrm>
              <a:off x="6873817" y="2457765"/>
              <a:ext cx="35350" cy="166772"/>
            </a:xfrm>
            <a:custGeom>
              <a:avLst/>
              <a:gdLst/>
              <a:ahLst/>
              <a:cxnLst/>
              <a:rect l="l" t="t" r="r" b="b"/>
              <a:pathLst>
                <a:path w="1414" h="6675" fill="none" extrusionOk="0">
                  <a:moveTo>
                    <a:pt x="1413" y="1"/>
                  </a:moveTo>
                  <a:lnTo>
                    <a:pt x="1413" y="1"/>
                  </a:lnTo>
                  <a:lnTo>
                    <a:pt x="829" y="2850"/>
                  </a:lnTo>
                  <a:lnTo>
                    <a:pt x="1" y="6674"/>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99;p48">
              <a:extLst>
                <a:ext uri="{FF2B5EF4-FFF2-40B4-BE49-F238E27FC236}">
                  <a16:creationId xmlns:a16="http://schemas.microsoft.com/office/drawing/2014/main" id="{8ED55563-CF06-4570-B8A7-FC8AB669A562}"/>
                </a:ext>
              </a:extLst>
            </p:cNvPr>
            <p:cNvSpPr/>
            <p:nvPr/>
          </p:nvSpPr>
          <p:spPr>
            <a:xfrm>
              <a:off x="6801967" y="2451690"/>
              <a:ext cx="90150" cy="19488"/>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00;p48">
              <a:extLst>
                <a:ext uri="{FF2B5EF4-FFF2-40B4-BE49-F238E27FC236}">
                  <a16:creationId xmlns:a16="http://schemas.microsoft.com/office/drawing/2014/main" id="{6CABE3DE-4233-4F78-9D13-983E61181EB9}"/>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roup 6">
            <a:extLst>
              <a:ext uri="{FF2B5EF4-FFF2-40B4-BE49-F238E27FC236}">
                <a16:creationId xmlns:a16="http://schemas.microsoft.com/office/drawing/2014/main" id="{AF65B4DC-ADE2-443F-8C0A-7207DE5D0CDE}"/>
              </a:ext>
            </a:extLst>
          </p:cNvPr>
          <p:cNvGrpSpPr/>
          <p:nvPr/>
        </p:nvGrpSpPr>
        <p:grpSpPr>
          <a:xfrm>
            <a:off x="715195" y="1796358"/>
            <a:ext cx="8135910" cy="861774"/>
            <a:chOff x="715195" y="1724918"/>
            <a:chExt cx="8135910" cy="861774"/>
          </a:xfrm>
        </p:grpSpPr>
        <p:sp>
          <p:nvSpPr>
            <p:cNvPr id="5" name="Rectangle 4">
              <a:extLst>
                <a:ext uri="{FF2B5EF4-FFF2-40B4-BE49-F238E27FC236}">
                  <a16:creationId xmlns:a16="http://schemas.microsoft.com/office/drawing/2014/main" id="{1B174202-117A-4CC2-926A-C6C75B648539}"/>
                </a:ext>
              </a:extLst>
            </p:cNvPr>
            <p:cNvSpPr/>
            <p:nvPr/>
          </p:nvSpPr>
          <p:spPr>
            <a:xfrm>
              <a:off x="715195" y="1724918"/>
              <a:ext cx="3575018"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Your Employees Need Modern Tools</a:t>
              </a:r>
            </a:p>
          </p:txBody>
        </p:sp>
        <p:sp>
          <p:nvSpPr>
            <p:cNvPr id="6" name="Rectangle 5">
              <a:extLst>
                <a:ext uri="{FF2B5EF4-FFF2-40B4-BE49-F238E27FC236}">
                  <a16:creationId xmlns:a16="http://schemas.microsoft.com/office/drawing/2014/main" id="{15054993-2341-486F-8CC1-6D3826159512}"/>
                </a:ext>
              </a:extLst>
            </p:cNvPr>
            <p:cNvSpPr/>
            <p:nvPr/>
          </p:nvSpPr>
          <p:spPr>
            <a:xfrm>
              <a:off x="1024580" y="2063472"/>
              <a:ext cx="7826525" cy="523220"/>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Digital transformation consulting equips your business with the latest tools and technologies, which in turn helps develop an efficient working environment for employees.</a:t>
              </a:r>
            </a:p>
          </p:txBody>
        </p:sp>
      </p:grpSp>
      <p:grpSp>
        <p:nvGrpSpPr>
          <p:cNvPr id="29" name="Group 28">
            <a:extLst>
              <a:ext uri="{FF2B5EF4-FFF2-40B4-BE49-F238E27FC236}">
                <a16:creationId xmlns:a16="http://schemas.microsoft.com/office/drawing/2014/main" id="{A8CA11B3-7831-4443-A7D1-44BC9BFC81F2}"/>
              </a:ext>
            </a:extLst>
          </p:cNvPr>
          <p:cNvGrpSpPr/>
          <p:nvPr/>
        </p:nvGrpSpPr>
        <p:grpSpPr>
          <a:xfrm>
            <a:off x="715195" y="2891736"/>
            <a:ext cx="8135910" cy="861774"/>
            <a:chOff x="715195" y="1724918"/>
            <a:chExt cx="8135910" cy="861774"/>
          </a:xfrm>
        </p:grpSpPr>
        <p:sp>
          <p:nvSpPr>
            <p:cNvPr id="30" name="Rectangle 29">
              <a:extLst>
                <a:ext uri="{FF2B5EF4-FFF2-40B4-BE49-F238E27FC236}">
                  <a16:creationId xmlns:a16="http://schemas.microsoft.com/office/drawing/2014/main" id="{6A44DC85-A691-44C3-A375-5C77EC047BEA}"/>
                </a:ext>
              </a:extLst>
            </p:cNvPr>
            <p:cNvSpPr/>
            <p:nvPr/>
          </p:nvSpPr>
          <p:spPr>
            <a:xfrm>
              <a:off x="715195" y="1724918"/>
              <a:ext cx="3547766"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Your Corporate Data Needs Security</a:t>
              </a:r>
              <a:endParaRPr lang="en-GB" sz="1800" b="1" dirty="0">
                <a:solidFill>
                  <a:srgbClr val="114454"/>
                </a:solidFill>
                <a:latin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25D7246D-C1A8-4E67-8E20-7B7CC3CE97C9}"/>
                </a:ext>
              </a:extLst>
            </p:cNvPr>
            <p:cNvSpPr/>
            <p:nvPr/>
          </p:nvSpPr>
          <p:spPr>
            <a:xfrm>
              <a:off x="1024580" y="2063472"/>
              <a:ext cx="7826525" cy="523220"/>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As a business in the modern age, it is essential to keep up-to-date with the latest security measures. The right digital solutions will help ensure a robust cybersecurity infrastructure for your company.</a:t>
              </a:r>
            </a:p>
          </p:txBody>
        </p:sp>
      </p:grpSp>
      <p:grpSp>
        <p:nvGrpSpPr>
          <p:cNvPr id="9" name="Group 8">
            <a:extLst>
              <a:ext uri="{FF2B5EF4-FFF2-40B4-BE49-F238E27FC236}">
                <a16:creationId xmlns:a16="http://schemas.microsoft.com/office/drawing/2014/main" id="{E3F79C5B-D9CA-4F27-B9EC-F50E25B7BD42}"/>
              </a:ext>
            </a:extLst>
          </p:cNvPr>
          <p:cNvGrpSpPr/>
          <p:nvPr/>
        </p:nvGrpSpPr>
        <p:grpSpPr>
          <a:xfrm>
            <a:off x="0" y="4736054"/>
            <a:ext cx="9144000" cy="325618"/>
            <a:chOff x="0" y="4736054"/>
            <a:chExt cx="9144000" cy="325618"/>
          </a:xfrm>
        </p:grpSpPr>
        <p:cxnSp>
          <p:nvCxnSpPr>
            <p:cNvPr id="28" name="Straight Connector 27">
              <a:extLst>
                <a:ext uri="{FF2B5EF4-FFF2-40B4-BE49-F238E27FC236}">
                  <a16:creationId xmlns:a16="http://schemas.microsoft.com/office/drawing/2014/main" id="{A98791D6-B43A-4D85-B3FD-B3F6E793D48F}"/>
                </a:ext>
              </a:extLst>
            </p:cNvPr>
            <p:cNvCxnSpPr/>
            <p:nvPr/>
          </p:nvCxnSpPr>
          <p:spPr>
            <a:xfrm>
              <a:off x="0" y="4736054"/>
              <a:ext cx="9144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E21D113D-F580-45C0-955D-74F22224FDCF}"/>
                </a:ext>
              </a:extLst>
            </p:cNvPr>
            <p:cNvGrpSpPr/>
            <p:nvPr/>
          </p:nvGrpSpPr>
          <p:grpSpPr>
            <a:xfrm>
              <a:off x="415329" y="4800062"/>
              <a:ext cx="8313342" cy="261610"/>
              <a:chOff x="297656" y="4757198"/>
              <a:chExt cx="8313342" cy="261610"/>
            </a:xfrm>
          </p:grpSpPr>
          <p:sp>
            <p:nvSpPr>
              <p:cNvPr id="32" name="TextBox 31">
                <a:extLst>
                  <a:ext uri="{FF2B5EF4-FFF2-40B4-BE49-F238E27FC236}">
                    <a16:creationId xmlns:a16="http://schemas.microsoft.com/office/drawing/2014/main" id="{40D81D80-EB78-4FEB-9504-DDE6F368F9FF}"/>
                  </a:ext>
                </a:extLst>
              </p:cNvPr>
              <p:cNvSpPr txBox="1"/>
              <p:nvPr/>
            </p:nvSpPr>
            <p:spPr>
              <a:xfrm>
                <a:off x="297656" y="4757198"/>
                <a:ext cx="7566184" cy="261610"/>
              </a:xfrm>
              <a:prstGeom prst="rect">
                <a:avLst/>
              </a:prstGeom>
              <a:noFill/>
            </p:spPr>
            <p:txBody>
              <a:bodyPr wrap="square" rtlCol="0">
                <a:spAutoFit/>
              </a:bodyPr>
              <a:lstStyle/>
              <a:p>
                <a:r>
                  <a:rPr lang="fr-FR" sz="1100" dirty="0">
                    <a:solidFill>
                      <a:schemeClr val="bg2">
                        <a:lumMod val="50000"/>
                      </a:schemeClr>
                    </a:solidFill>
                    <a:latin typeface="Calibri" panose="020F0502020204030204" pitchFamily="34" charset="0"/>
                    <a:cs typeface="Calibri" panose="020F0502020204030204" pitchFamily="34" charset="0"/>
                  </a:rPr>
                  <a:t>Source </a:t>
                </a:r>
                <a:r>
                  <a:rPr lang="en-GB" sz="1100" dirty="0">
                    <a:solidFill>
                      <a:schemeClr val="bg2">
                        <a:lumMod val="50000"/>
                      </a:schemeClr>
                    </a:solidFill>
                    <a:latin typeface="Calibri" panose="020F0502020204030204" pitchFamily="34" charset="0"/>
                    <a:cs typeface="Calibri" panose="020F0502020204030204" pitchFamily="34" charset="0"/>
                  </a:rPr>
                  <a:t>: </a:t>
                </a:r>
                <a:r>
                  <a:rPr lang="en-GB" sz="1100" dirty="0">
                    <a:solidFill>
                      <a:schemeClr val="bg2">
                        <a:lumMod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2">
                      <a:lumMod val="50000"/>
                    </a:schemeClr>
                  </a:solidFill>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2526C1D-6CC2-4F9B-A80A-15182981AC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0926" y="4760710"/>
                <a:ext cx="1210072" cy="254587"/>
              </a:xfrm>
              <a:prstGeom prst="rect">
                <a:avLst/>
              </a:prstGeom>
            </p:spPr>
          </p:pic>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031720" y="509293"/>
            <a:ext cx="3368825" cy="1028700"/>
          </a:xfrm>
        </p:spPr>
        <p:txBody>
          <a:bodyPr/>
          <a:lstStyle/>
          <a:p>
            <a:pPr lvl="0"/>
            <a:r>
              <a:rPr lang="en-GB" sz="2400" dirty="0">
                <a:latin typeface="Calibri" panose="020F0502020204030204" pitchFamily="34" charset="0"/>
                <a:cs typeface="Calibri" panose="020F0502020204030204" pitchFamily="34" charset="0"/>
              </a:rPr>
              <a:t>Why is Digital Transformation Needed?</a:t>
            </a:r>
          </a:p>
        </p:txBody>
      </p:sp>
      <p:grpSp>
        <p:nvGrpSpPr>
          <p:cNvPr id="14" name="Google Shape;1092;p48">
            <a:extLst>
              <a:ext uri="{FF2B5EF4-FFF2-40B4-BE49-F238E27FC236}">
                <a16:creationId xmlns:a16="http://schemas.microsoft.com/office/drawing/2014/main" id="{A9A53E2F-DA0C-4886-A92A-087221CA1A02}"/>
              </a:ext>
            </a:extLst>
          </p:cNvPr>
          <p:cNvGrpSpPr/>
          <p:nvPr/>
        </p:nvGrpSpPr>
        <p:grpSpPr>
          <a:xfrm>
            <a:off x="345416" y="728190"/>
            <a:ext cx="369779" cy="586259"/>
            <a:chOff x="6718555" y="2317202"/>
            <a:chExt cx="256949" cy="407127"/>
          </a:xfrm>
        </p:grpSpPr>
        <p:sp>
          <p:nvSpPr>
            <p:cNvPr id="15" name="Google Shape;1093;p48">
              <a:extLst>
                <a:ext uri="{FF2B5EF4-FFF2-40B4-BE49-F238E27FC236}">
                  <a16:creationId xmlns:a16="http://schemas.microsoft.com/office/drawing/2014/main" id="{DEA8C8A1-3882-4D6D-927F-4252AA7F3E66}"/>
                </a:ext>
              </a:extLst>
            </p:cNvPr>
            <p:cNvSpPr/>
            <p:nvPr/>
          </p:nvSpPr>
          <p:spPr>
            <a:xfrm>
              <a:off x="6795873" y="2671963"/>
              <a:ext cx="102300" cy="22536"/>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94;p48">
              <a:extLst>
                <a:ext uri="{FF2B5EF4-FFF2-40B4-BE49-F238E27FC236}">
                  <a16:creationId xmlns:a16="http://schemas.microsoft.com/office/drawing/2014/main" id="{962E7E3F-16A6-4903-AA73-71B244FE180A}"/>
                </a:ext>
              </a:extLst>
            </p:cNvPr>
            <p:cNvSpPr/>
            <p:nvPr/>
          </p:nvSpPr>
          <p:spPr>
            <a:xfrm>
              <a:off x="6795873" y="2648852"/>
              <a:ext cx="102300" cy="22536"/>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95;p48">
              <a:extLst>
                <a:ext uri="{FF2B5EF4-FFF2-40B4-BE49-F238E27FC236}">
                  <a16:creationId xmlns:a16="http://schemas.microsoft.com/office/drawing/2014/main" id="{CDA757F4-200B-478B-9AAF-84E0FE82EFCA}"/>
                </a:ext>
              </a:extLst>
            </p:cNvPr>
            <p:cNvSpPr/>
            <p:nvPr/>
          </p:nvSpPr>
          <p:spPr>
            <a:xfrm>
              <a:off x="6795873" y="2694472"/>
              <a:ext cx="102300" cy="29857"/>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96;p48">
              <a:extLst>
                <a:ext uri="{FF2B5EF4-FFF2-40B4-BE49-F238E27FC236}">
                  <a16:creationId xmlns:a16="http://schemas.microsoft.com/office/drawing/2014/main" id="{64D10A12-159E-4AA7-8211-5DF0474B6968}"/>
                </a:ext>
              </a:extLst>
            </p:cNvPr>
            <p:cNvSpPr/>
            <p:nvPr/>
          </p:nvSpPr>
          <p:spPr>
            <a:xfrm>
              <a:off x="6784898" y="2457768"/>
              <a:ext cx="35350" cy="166773"/>
            </a:xfrm>
            <a:custGeom>
              <a:avLst/>
              <a:gdLst/>
              <a:ahLst/>
              <a:cxnLst/>
              <a:rect l="l" t="t" r="r" b="b"/>
              <a:pathLst>
                <a:path w="1414" h="6675" fill="none" extrusionOk="0">
                  <a:moveTo>
                    <a:pt x="1413" y="6674"/>
                  </a:moveTo>
                  <a:lnTo>
                    <a:pt x="1413" y="6674"/>
                  </a:lnTo>
                  <a:lnTo>
                    <a:pt x="585" y="2850"/>
                  </a:lnTo>
                  <a:lnTo>
                    <a:pt x="1"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97;p48">
              <a:extLst>
                <a:ext uri="{FF2B5EF4-FFF2-40B4-BE49-F238E27FC236}">
                  <a16:creationId xmlns:a16="http://schemas.microsoft.com/office/drawing/2014/main" id="{548374C7-C64F-46AF-B920-2BD2C209A8D6}"/>
                </a:ext>
              </a:extLst>
            </p:cNvPr>
            <p:cNvSpPr/>
            <p:nvPr/>
          </p:nvSpPr>
          <p:spPr>
            <a:xfrm>
              <a:off x="6718555" y="2317202"/>
              <a:ext cx="256949" cy="307336"/>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98;p48">
              <a:extLst>
                <a:ext uri="{FF2B5EF4-FFF2-40B4-BE49-F238E27FC236}">
                  <a16:creationId xmlns:a16="http://schemas.microsoft.com/office/drawing/2014/main" id="{9428A347-B55B-4093-90CD-017516B542D7}"/>
                </a:ext>
              </a:extLst>
            </p:cNvPr>
            <p:cNvSpPr/>
            <p:nvPr/>
          </p:nvSpPr>
          <p:spPr>
            <a:xfrm>
              <a:off x="6873817" y="2457765"/>
              <a:ext cx="35350" cy="166772"/>
            </a:xfrm>
            <a:custGeom>
              <a:avLst/>
              <a:gdLst/>
              <a:ahLst/>
              <a:cxnLst/>
              <a:rect l="l" t="t" r="r" b="b"/>
              <a:pathLst>
                <a:path w="1414" h="6675" fill="none" extrusionOk="0">
                  <a:moveTo>
                    <a:pt x="1413" y="1"/>
                  </a:moveTo>
                  <a:lnTo>
                    <a:pt x="1413" y="1"/>
                  </a:lnTo>
                  <a:lnTo>
                    <a:pt x="829" y="2850"/>
                  </a:lnTo>
                  <a:lnTo>
                    <a:pt x="1" y="6674"/>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99;p48">
              <a:extLst>
                <a:ext uri="{FF2B5EF4-FFF2-40B4-BE49-F238E27FC236}">
                  <a16:creationId xmlns:a16="http://schemas.microsoft.com/office/drawing/2014/main" id="{8ED55563-CF06-4570-B8A7-FC8AB669A562}"/>
                </a:ext>
              </a:extLst>
            </p:cNvPr>
            <p:cNvSpPr/>
            <p:nvPr/>
          </p:nvSpPr>
          <p:spPr>
            <a:xfrm>
              <a:off x="6801967" y="2451690"/>
              <a:ext cx="90150" cy="19488"/>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00;p48">
              <a:extLst>
                <a:ext uri="{FF2B5EF4-FFF2-40B4-BE49-F238E27FC236}">
                  <a16:creationId xmlns:a16="http://schemas.microsoft.com/office/drawing/2014/main" id="{6CABE3DE-4233-4F78-9D13-983E61181EB9}"/>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roup 6">
            <a:extLst>
              <a:ext uri="{FF2B5EF4-FFF2-40B4-BE49-F238E27FC236}">
                <a16:creationId xmlns:a16="http://schemas.microsoft.com/office/drawing/2014/main" id="{AF65B4DC-ADE2-443F-8C0A-7207DE5D0CDE}"/>
              </a:ext>
            </a:extLst>
          </p:cNvPr>
          <p:cNvGrpSpPr/>
          <p:nvPr/>
        </p:nvGrpSpPr>
        <p:grpSpPr>
          <a:xfrm>
            <a:off x="715195" y="1796358"/>
            <a:ext cx="8135910" cy="861774"/>
            <a:chOff x="715195" y="1724918"/>
            <a:chExt cx="8135910" cy="861774"/>
          </a:xfrm>
        </p:grpSpPr>
        <p:sp>
          <p:nvSpPr>
            <p:cNvPr id="5" name="Rectangle 4">
              <a:extLst>
                <a:ext uri="{FF2B5EF4-FFF2-40B4-BE49-F238E27FC236}">
                  <a16:creationId xmlns:a16="http://schemas.microsoft.com/office/drawing/2014/main" id="{1B174202-117A-4CC2-926A-C6C75B648539}"/>
                </a:ext>
              </a:extLst>
            </p:cNvPr>
            <p:cNvSpPr/>
            <p:nvPr/>
          </p:nvSpPr>
          <p:spPr>
            <a:xfrm>
              <a:off x="715195" y="1724918"/>
              <a:ext cx="3877985"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Your Customers Need Excellent Services</a:t>
              </a:r>
              <a:endParaRPr lang="en-GB" sz="2000" b="1" dirty="0">
                <a:solidFill>
                  <a:srgbClr val="114454"/>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15054993-2341-486F-8CC1-6D3826159512}"/>
                </a:ext>
              </a:extLst>
            </p:cNvPr>
            <p:cNvSpPr/>
            <p:nvPr/>
          </p:nvSpPr>
          <p:spPr>
            <a:xfrm>
              <a:off x="1024580" y="2063472"/>
              <a:ext cx="7826525" cy="523220"/>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Digital transformation consulting supports the development of customer-centric services. By utilizing the right strategies, you can improve your customer relations and retain their loyalty in the long run.</a:t>
              </a:r>
            </a:p>
          </p:txBody>
        </p:sp>
      </p:grpSp>
      <p:grpSp>
        <p:nvGrpSpPr>
          <p:cNvPr id="29" name="Group 28">
            <a:extLst>
              <a:ext uri="{FF2B5EF4-FFF2-40B4-BE49-F238E27FC236}">
                <a16:creationId xmlns:a16="http://schemas.microsoft.com/office/drawing/2014/main" id="{A8CA11B3-7831-4443-A7D1-44BC9BFC81F2}"/>
              </a:ext>
            </a:extLst>
          </p:cNvPr>
          <p:cNvGrpSpPr/>
          <p:nvPr/>
        </p:nvGrpSpPr>
        <p:grpSpPr>
          <a:xfrm>
            <a:off x="715195" y="2891736"/>
            <a:ext cx="8135910" cy="861774"/>
            <a:chOff x="715195" y="1724918"/>
            <a:chExt cx="8135910" cy="861774"/>
          </a:xfrm>
        </p:grpSpPr>
        <p:sp>
          <p:nvSpPr>
            <p:cNvPr id="30" name="Rectangle 29">
              <a:extLst>
                <a:ext uri="{FF2B5EF4-FFF2-40B4-BE49-F238E27FC236}">
                  <a16:creationId xmlns:a16="http://schemas.microsoft.com/office/drawing/2014/main" id="{6A44DC85-A691-44C3-A375-5C77EC047BEA}"/>
                </a:ext>
              </a:extLst>
            </p:cNvPr>
            <p:cNvSpPr/>
            <p:nvPr/>
          </p:nvSpPr>
          <p:spPr>
            <a:xfrm>
              <a:off x="715195" y="1724918"/>
              <a:ext cx="4023858"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Your Company Needs Real-time Decisions</a:t>
              </a:r>
              <a:endParaRPr lang="en-GB" sz="2000" b="1" dirty="0">
                <a:solidFill>
                  <a:srgbClr val="114454"/>
                </a:solidFill>
                <a:latin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25D7246D-C1A8-4E67-8E20-7B7CC3CE97C9}"/>
                </a:ext>
              </a:extLst>
            </p:cNvPr>
            <p:cNvSpPr/>
            <p:nvPr/>
          </p:nvSpPr>
          <p:spPr>
            <a:xfrm>
              <a:off x="1024580" y="2063472"/>
              <a:ext cx="7826525" cy="523220"/>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Digital transformation services provide businesses with access to real-time data and analytics, allowing for informed decisions that can be quickly implemented.</a:t>
              </a:r>
            </a:p>
          </p:txBody>
        </p:sp>
      </p:grpSp>
      <p:grpSp>
        <p:nvGrpSpPr>
          <p:cNvPr id="34" name="Group 33">
            <a:extLst>
              <a:ext uri="{FF2B5EF4-FFF2-40B4-BE49-F238E27FC236}">
                <a16:creationId xmlns:a16="http://schemas.microsoft.com/office/drawing/2014/main" id="{6E3117CE-CBCF-45BD-AECE-4C886869A697}"/>
              </a:ext>
            </a:extLst>
          </p:cNvPr>
          <p:cNvGrpSpPr/>
          <p:nvPr/>
        </p:nvGrpSpPr>
        <p:grpSpPr>
          <a:xfrm>
            <a:off x="0" y="4736054"/>
            <a:ext cx="9144000" cy="325618"/>
            <a:chOff x="0" y="4736054"/>
            <a:chExt cx="9144000" cy="325618"/>
          </a:xfrm>
        </p:grpSpPr>
        <p:cxnSp>
          <p:nvCxnSpPr>
            <p:cNvPr id="35" name="Straight Connector 34">
              <a:extLst>
                <a:ext uri="{FF2B5EF4-FFF2-40B4-BE49-F238E27FC236}">
                  <a16:creationId xmlns:a16="http://schemas.microsoft.com/office/drawing/2014/main" id="{A0DB87C7-6C43-4495-B1FC-DF4FC8CF54F1}"/>
                </a:ext>
              </a:extLst>
            </p:cNvPr>
            <p:cNvCxnSpPr/>
            <p:nvPr/>
          </p:nvCxnSpPr>
          <p:spPr>
            <a:xfrm>
              <a:off x="0" y="4736054"/>
              <a:ext cx="9144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94F8C128-ABB2-4F68-9289-8B1E8B1B2218}"/>
                </a:ext>
              </a:extLst>
            </p:cNvPr>
            <p:cNvGrpSpPr/>
            <p:nvPr/>
          </p:nvGrpSpPr>
          <p:grpSpPr>
            <a:xfrm>
              <a:off x="415329" y="4800062"/>
              <a:ext cx="8313342" cy="261610"/>
              <a:chOff x="297656" y="4757198"/>
              <a:chExt cx="8313342" cy="261610"/>
            </a:xfrm>
          </p:grpSpPr>
          <p:sp>
            <p:nvSpPr>
              <p:cNvPr id="37" name="TextBox 36">
                <a:extLst>
                  <a:ext uri="{FF2B5EF4-FFF2-40B4-BE49-F238E27FC236}">
                    <a16:creationId xmlns:a16="http://schemas.microsoft.com/office/drawing/2014/main" id="{D6001933-1FED-4E5A-BC58-DF98ACF3F43D}"/>
                  </a:ext>
                </a:extLst>
              </p:cNvPr>
              <p:cNvSpPr txBox="1"/>
              <p:nvPr/>
            </p:nvSpPr>
            <p:spPr>
              <a:xfrm>
                <a:off x="297656" y="4757198"/>
                <a:ext cx="7566184" cy="261610"/>
              </a:xfrm>
              <a:prstGeom prst="rect">
                <a:avLst/>
              </a:prstGeom>
              <a:noFill/>
            </p:spPr>
            <p:txBody>
              <a:bodyPr wrap="square" rtlCol="0">
                <a:spAutoFit/>
              </a:bodyPr>
              <a:lstStyle/>
              <a:p>
                <a:r>
                  <a:rPr lang="fr-FR" sz="1100" dirty="0">
                    <a:solidFill>
                      <a:schemeClr val="bg2">
                        <a:lumMod val="50000"/>
                      </a:schemeClr>
                    </a:solidFill>
                    <a:latin typeface="Calibri" panose="020F0502020204030204" pitchFamily="34" charset="0"/>
                    <a:cs typeface="Calibri" panose="020F0502020204030204" pitchFamily="34" charset="0"/>
                  </a:rPr>
                  <a:t>Source </a:t>
                </a:r>
                <a:r>
                  <a:rPr lang="en-GB" sz="1100" dirty="0">
                    <a:solidFill>
                      <a:schemeClr val="bg2">
                        <a:lumMod val="50000"/>
                      </a:schemeClr>
                    </a:solidFill>
                    <a:latin typeface="Calibri" panose="020F0502020204030204" pitchFamily="34" charset="0"/>
                    <a:cs typeface="Calibri" panose="020F0502020204030204" pitchFamily="34" charset="0"/>
                  </a:rPr>
                  <a:t>: </a:t>
                </a:r>
                <a:r>
                  <a:rPr lang="en-GB" sz="1100" dirty="0">
                    <a:solidFill>
                      <a:schemeClr val="bg2">
                        <a:lumMod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2">
                      <a:lumMod val="50000"/>
                    </a:schemeClr>
                  </a:solidFill>
                  <a:latin typeface="Calibri" panose="020F0502020204030204" pitchFamily="34" charset="0"/>
                  <a:cs typeface="Calibri" panose="020F0502020204030204" pitchFamily="34" charset="0"/>
                </a:endParaRPr>
              </a:p>
            </p:txBody>
          </p:sp>
          <p:pic>
            <p:nvPicPr>
              <p:cNvPr id="38" name="Graphic 37">
                <a:extLst>
                  <a:ext uri="{FF2B5EF4-FFF2-40B4-BE49-F238E27FC236}">
                    <a16:creationId xmlns:a16="http://schemas.microsoft.com/office/drawing/2014/main" id="{2056C654-D08B-4873-98A2-9558954106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0926" y="4760710"/>
                <a:ext cx="1210072" cy="254587"/>
              </a:xfrm>
              <a:prstGeom prst="rect">
                <a:avLst/>
              </a:prstGeom>
            </p:spPr>
          </p:pic>
        </p:grpSp>
      </p:grpSp>
    </p:spTree>
    <p:extLst>
      <p:ext uri="{BB962C8B-B14F-4D97-AF65-F5344CB8AC3E}">
        <p14:creationId xmlns:p14="http://schemas.microsoft.com/office/powerpoint/2010/main" val="4239142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024580" y="512622"/>
            <a:ext cx="3547420" cy="1028700"/>
          </a:xfrm>
        </p:spPr>
        <p:txBody>
          <a:bodyPr/>
          <a:lstStyle/>
          <a:p>
            <a:pPr lvl="0"/>
            <a:r>
              <a:rPr lang="en-GB" sz="2400" dirty="0">
                <a:latin typeface="Calibri" panose="020F0502020204030204" pitchFamily="34" charset="0"/>
                <a:cs typeface="Calibri" panose="020F0502020204030204" pitchFamily="34" charset="0"/>
              </a:rPr>
              <a:t>2023’s Top Digital Transformation Strategies</a:t>
            </a:r>
          </a:p>
        </p:txBody>
      </p:sp>
      <p:grpSp>
        <p:nvGrpSpPr>
          <p:cNvPr id="14" name="Google Shape;1092;p48">
            <a:extLst>
              <a:ext uri="{FF2B5EF4-FFF2-40B4-BE49-F238E27FC236}">
                <a16:creationId xmlns:a16="http://schemas.microsoft.com/office/drawing/2014/main" id="{A9A53E2F-DA0C-4886-A92A-087221CA1A02}"/>
              </a:ext>
            </a:extLst>
          </p:cNvPr>
          <p:cNvGrpSpPr/>
          <p:nvPr/>
        </p:nvGrpSpPr>
        <p:grpSpPr>
          <a:xfrm>
            <a:off x="345416" y="728190"/>
            <a:ext cx="369779" cy="586259"/>
            <a:chOff x="6718555" y="2317202"/>
            <a:chExt cx="256949" cy="407127"/>
          </a:xfrm>
        </p:grpSpPr>
        <p:sp>
          <p:nvSpPr>
            <p:cNvPr id="15" name="Google Shape;1093;p48">
              <a:extLst>
                <a:ext uri="{FF2B5EF4-FFF2-40B4-BE49-F238E27FC236}">
                  <a16:creationId xmlns:a16="http://schemas.microsoft.com/office/drawing/2014/main" id="{DEA8C8A1-3882-4D6D-927F-4252AA7F3E66}"/>
                </a:ext>
              </a:extLst>
            </p:cNvPr>
            <p:cNvSpPr/>
            <p:nvPr/>
          </p:nvSpPr>
          <p:spPr>
            <a:xfrm>
              <a:off x="6795873" y="2671963"/>
              <a:ext cx="102300" cy="22536"/>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94;p48">
              <a:extLst>
                <a:ext uri="{FF2B5EF4-FFF2-40B4-BE49-F238E27FC236}">
                  <a16:creationId xmlns:a16="http://schemas.microsoft.com/office/drawing/2014/main" id="{962E7E3F-16A6-4903-AA73-71B244FE180A}"/>
                </a:ext>
              </a:extLst>
            </p:cNvPr>
            <p:cNvSpPr/>
            <p:nvPr/>
          </p:nvSpPr>
          <p:spPr>
            <a:xfrm>
              <a:off x="6795873" y="2648852"/>
              <a:ext cx="102300" cy="22536"/>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95;p48">
              <a:extLst>
                <a:ext uri="{FF2B5EF4-FFF2-40B4-BE49-F238E27FC236}">
                  <a16:creationId xmlns:a16="http://schemas.microsoft.com/office/drawing/2014/main" id="{CDA757F4-200B-478B-9AAF-84E0FE82EFCA}"/>
                </a:ext>
              </a:extLst>
            </p:cNvPr>
            <p:cNvSpPr/>
            <p:nvPr/>
          </p:nvSpPr>
          <p:spPr>
            <a:xfrm>
              <a:off x="6795873" y="2694472"/>
              <a:ext cx="102300" cy="29857"/>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96;p48">
              <a:extLst>
                <a:ext uri="{FF2B5EF4-FFF2-40B4-BE49-F238E27FC236}">
                  <a16:creationId xmlns:a16="http://schemas.microsoft.com/office/drawing/2014/main" id="{64D10A12-159E-4AA7-8211-5DF0474B6968}"/>
                </a:ext>
              </a:extLst>
            </p:cNvPr>
            <p:cNvSpPr/>
            <p:nvPr/>
          </p:nvSpPr>
          <p:spPr>
            <a:xfrm>
              <a:off x="6784898" y="2457768"/>
              <a:ext cx="35350" cy="166773"/>
            </a:xfrm>
            <a:custGeom>
              <a:avLst/>
              <a:gdLst/>
              <a:ahLst/>
              <a:cxnLst/>
              <a:rect l="l" t="t" r="r" b="b"/>
              <a:pathLst>
                <a:path w="1414" h="6675" fill="none" extrusionOk="0">
                  <a:moveTo>
                    <a:pt x="1413" y="6674"/>
                  </a:moveTo>
                  <a:lnTo>
                    <a:pt x="1413" y="6674"/>
                  </a:lnTo>
                  <a:lnTo>
                    <a:pt x="585" y="2850"/>
                  </a:lnTo>
                  <a:lnTo>
                    <a:pt x="1"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97;p48">
              <a:extLst>
                <a:ext uri="{FF2B5EF4-FFF2-40B4-BE49-F238E27FC236}">
                  <a16:creationId xmlns:a16="http://schemas.microsoft.com/office/drawing/2014/main" id="{548374C7-C64F-46AF-B920-2BD2C209A8D6}"/>
                </a:ext>
              </a:extLst>
            </p:cNvPr>
            <p:cNvSpPr/>
            <p:nvPr/>
          </p:nvSpPr>
          <p:spPr>
            <a:xfrm>
              <a:off x="6718555" y="2317202"/>
              <a:ext cx="256949" cy="307336"/>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98;p48">
              <a:extLst>
                <a:ext uri="{FF2B5EF4-FFF2-40B4-BE49-F238E27FC236}">
                  <a16:creationId xmlns:a16="http://schemas.microsoft.com/office/drawing/2014/main" id="{9428A347-B55B-4093-90CD-017516B542D7}"/>
                </a:ext>
              </a:extLst>
            </p:cNvPr>
            <p:cNvSpPr/>
            <p:nvPr/>
          </p:nvSpPr>
          <p:spPr>
            <a:xfrm>
              <a:off x="6873817" y="2457765"/>
              <a:ext cx="35350" cy="166772"/>
            </a:xfrm>
            <a:custGeom>
              <a:avLst/>
              <a:gdLst/>
              <a:ahLst/>
              <a:cxnLst/>
              <a:rect l="l" t="t" r="r" b="b"/>
              <a:pathLst>
                <a:path w="1414" h="6675" fill="none" extrusionOk="0">
                  <a:moveTo>
                    <a:pt x="1413" y="1"/>
                  </a:moveTo>
                  <a:lnTo>
                    <a:pt x="1413" y="1"/>
                  </a:lnTo>
                  <a:lnTo>
                    <a:pt x="829" y="2850"/>
                  </a:lnTo>
                  <a:lnTo>
                    <a:pt x="1" y="6674"/>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99;p48">
              <a:extLst>
                <a:ext uri="{FF2B5EF4-FFF2-40B4-BE49-F238E27FC236}">
                  <a16:creationId xmlns:a16="http://schemas.microsoft.com/office/drawing/2014/main" id="{8ED55563-CF06-4570-B8A7-FC8AB669A562}"/>
                </a:ext>
              </a:extLst>
            </p:cNvPr>
            <p:cNvSpPr/>
            <p:nvPr/>
          </p:nvSpPr>
          <p:spPr>
            <a:xfrm>
              <a:off x="6801967" y="2451690"/>
              <a:ext cx="90150" cy="19488"/>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00;p48">
              <a:extLst>
                <a:ext uri="{FF2B5EF4-FFF2-40B4-BE49-F238E27FC236}">
                  <a16:creationId xmlns:a16="http://schemas.microsoft.com/office/drawing/2014/main" id="{6CABE3DE-4233-4F78-9D13-983E61181EB9}"/>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roup 6">
            <a:extLst>
              <a:ext uri="{FF2B5EF4-FFF2-40B4-BE49-F238E27FC236}">
                <a16:creationId xmlns:a16="http://schemas.microsoft.com/office/drawing/2014/main" id="{AF65B4DC-ADE2-443F-8C0A-7207DE5D0CDE}"/>
              </a:ext>
            </a:extLst>
          </p:cNvPr>
          <p:cNvGrpSpPr/>
          <p:nvPr/>
        </p:nvGrpSpPr>
        <p:grpSpPr>
          <a:xfrm>
            <a:off x="715195" y="1796358"/>
            <a:ext cx="8135910" cy="1077218"/>
            <a:chOff x="715195" y="1724918"/>
            <a:chExt cx="8135910" cy="1077218"/>
          </a:xfrm>
        </p:grpSpPr>
        <p:sp>
          <p:nvSpPr>
            <p:cNvPr id="5" name="Rectangle 4">
              <a:extLst>
                <a:ext uri="{FF2B5EF4-FFF2-40B4-BE49-F238E27FC236}">
                  <a16:creationId xmlns:a16="http://schemas.microsoft.com/office/drawing/2014/main" id="{1B174202-117A-4CC2-926A-C6C75B648539}"/>
                </a:ext>
              </a:extLst>
            </p:cNvPr>
            <p:cNvSpPr/>
            <p:nvPr/>
          </p:nvSpPr>
          <p:spPr>
            <a:xfrm>
              <a:off x="715195" y="1724918"/>
              <a:ext cx="3927678"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Leverage Digital Technologies Effectively</a:t>
              </a:r>
              <a:endParaRPr lang="en-GB" sz="2400" b="1" dirty="0">
                <a:solidFill>
                  <a:srgbClr val="114454"/>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15054993-2341-486F-8CC1-6D3826159512}"/>
                </a:ext>
              </a:extLst>
            </p:cNvPr>
            <p:cNvSpPr/>
            <p:nvPr/>
          </p:nvSpPr>
          <p:spPr>
            <a:xfrm>
              <a:off x="1024580" y="2063472"/>
              <a:ext cx="7826525" cy="738664"/>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Developing a comprehensive roadmap is the first step toward leveraging new technologies and driving digital transformation. By improving your company’s business model with cutting-edge technological advances, you can provide greater benefits to internal and external customers.</a:t>
              </a:r>
            </a:p>
          </p:txBody>
        </p:sp>
      </p:grpSp>
      <p:grpSp>
        <p:nvGrpSpPr>
          <p:cNvPr id="29" name="Group 28">
            <a:extLst>
              <a:ext uri="{FF2B5EF4-FFF2-40B4-BE49-F238E27FC236}">
                <a16:creationId xmlns:a16="http://schemas.microsoft.com/office/drawing/2014/main" id="{A8CA11B3-7831-4443-A7D1-44BC9BFC81F2}"/>
              </a:ext>
            </a:extLst>
          </p:cNvPr>
          <p:cNvGrpSpPr/>
          <p:nvPr/>
        </p:nvGrpSpPr>
        <p:grpSpPr>
          <a:xfrm>
            <a:off x="715195" y="3070336"/>
            <a:ext cx="8135910" cy="1077218"/>
            <a:chOff x="715195" y="1724918"/>
            <a:chExt cx="8135910" cy="1077218"/>
          </a:xfrm>
        </p:grpSpPr>
        <p:sp>
          <p:nvSpPr>
            <p:cNvPr id="30" name="Rectangle 29">
              <a:extLst>
                <a:ext uri="{FF2B5EF4-FFF2-40B4-BE49-F238E27FC236}">
                  <a16:creationId xmlns:a16="http://schemas.microsoft.com/office/drawing/2014/main" id="{6A44DC85-A691-44C3-A375-5C77EC047BEA}"/>
                </a:ext>
              </a:extLst>
            </p:cNvPr>
            <p:cNvSpPr/>
            <p:nvPr/>
          </p:nvSpPr>
          <p:spPr>
            <a:xfrm>
              <a:off x="715195" y="1724918"/>
              <a:ext cx="2573140"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Increase Budget for R&amp;D</a:t>
              </a:r>
              <a:endParaRPr lang="en-GB" sz="2400" b="1" dirty="0">
                <a:solidFill>
                  <a:srgbClr val="114454"/>
                </a:solidFill>
                <a:latin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25D7246D-C1A8-4E67-8E20-7B7CC3CE97C9}"/>
                </a:ext>
              </a:extLst>
            </p:cNvPr>
            <p:cNvSpPr/>
            <p:nvPr/>
          </p:nvSpPr>
          <p:spPr>
            <a:xfrm>
              <a:off x="1024580" y="2063472"/>
              <a:ext cx="7826525" cy="738664"/>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Research and Development are essential elements of a successful digital transformation. Also, important to remember that such effective change requires capitalization and additional effort on R&amp;D if you want accurate results.</a:t>
              </a:r>
            </a:p>
          </p:txBody>
        </p:sp>
      </p:grpSp>
      <p:grpSp>
        <p:nvGrpSpPr>
          <p:cNvPr id="34" name="Group 33">
            <a:extLst>
              <a:ext uri="{FF2B5EF4-FFF2-40B4-BE49-F238E27FC236}">
                <a16:creationId xmlns:a16="http://schemas.microsoft.com/office/drawing/2014/main" id="{28DEE409-4BB0-4388-91D5-7DFB138EB54F}"/>
              </a:ext>
            </a:extLst>
          </p:cNvPr>
          <p:cNvGrpSpPr/>
          <p:nvPr/>
        </p:nvGrpSpPr>
        <p:grpSpPr>
          <a:xfrm>
            <a:off x="0" y="4736054"/>
            <a:ext cx="9144000" cy="325618"/>
            <a:chOff x="0" y="4736054"/>
            <a:chExt cx="9144000" cy="325618"/>
          </a:xfrm>
        </p:grpSpPr>
        <p:cxnSp>
          <p:nvCxnSpPr>
            <p:cNvPr id="35" name="Straight Connector 34">
              <a:extLst>
                <a:ext uri="{FF2B5EF4-FFF2-40B4-BE49-F238E27FC236}">
                  <a16:creationId xmlns:a16="http://schemas.microsoft.com/office/drawing/2014/main" id="{96F49EDE-36FF-4D61-8DF8-2E30F54F92E8}"/>
                </a:ext>
              </a:extLst>
            </p:cNvPr>
            <p:cNvCxnSpPr/>
            <p:nvPr/>
          </p:nvCxnSpPr>
          <p:spPr>
            <a:xfrm>
              <a:off x="0" y="4736054"/>
              <a:ext cx="9144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62D518B6-930D-4730-B48A-8CA26AEA8011}"/>
                </a:ext>
              </a:extLst>
            </p:cNvPr>
            <p:cNvGrpSpPr/>
            <p:nvPr/>
          </p:nvGrpSpPr>
          <p:grpSpPr>
            <a:xfrm>
              <a:off x="415329" y="4800062"/>
              <a:ext cx="8313342" cy="261610"/>
              <a:chOff x="297656" y="4757198"/>
              <a:chExt cx="8313342" cy="261610"/>
            </a:xfrm>
          </p:grpSpPr>
          <p:sp>
            <p:nvSpPr>
              <p:cNvPr id="37" name="TextBox 36">
                <a:extLst>
                  <a:ext uri="{FF2B5EF4-FFF2-40B4-BE49-F238E27FC236}">
                    <a16:creationId xmlns:a16="http://schemas.microsoft.com/office/drawing/2014/main" id="{048C4EEC-660B-404E-9D0E-417E5B77669D}"/>
                  </a:ext>
                </a:extLst>
              </p:cNvPr>
              <p:cNvSpPr txBox="1"/>
              <p:nvPr/>
            </p:nvSpPr>
            <p:spPr>
              <a:xfrm>
                <a:off x="297656" y="4757198"/>
                <a:ext cx="7566184" cy="261610"/>
              </a:xfrm>
              <a:prstGeom prst="rect">
                <a:avLst/>
              </a:prstGeom>
              <a:noFill/>
            </p:spPr>
            <p:txBody>
              <a:bodyPr wrap="square" rtlCol="0">
                <a:spAutoFit/>
              </a:bodyPr>
              <a:lstStyle/>
              <a:p>
                <a:r>
                  <a:rPr lang="fr-FR" sz="1100" dirty="0">
                    <a:solidFill>
                      <a:schemeClr val="bg2">
                        <a:lumMod val="50000"/>
                      </a:schemeClr>
                    </a:solidFill>
                    <a:latin typeface="Calibri" panose="020F0502020204030204" pitchFamily="34" charset="0"/>
                    <a:cs typeface="Calibri" panose="020F0502020204030204" pitchFamily="34" charset="0"/>
                  </a:rPr>
                  <a:t>Source </a:t>
                </a:r>
                <a:r>
                  <a:rPr lang="en-GB" sz="1100" dirty="0">
                    <a:solidFill>
                      <a:schemeClr val="bg2">
                        <a:lumMod val="50000"/>
                      </a:schemeClr>
                    </a:solidFill>
                    <a:latin typeface="Calibri" panose="020F0502020204030204" pitchFamily="34" charset="0"/>
                    <a:cs typeface="Calibri" panose="020F0502020204030204" pitchFamily="34" charset="0"/>
                  </a:rPr>
                  <a:t>: </a:t>
                </a:r>
                <a:r>
                  <a:rPr lang="en-GB" sz="1100" dirty="0">
                    <a:solidFill>
                      <a:schemeClr val="bg2">
                        <a:lumMod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2">
                      <a:lumMod val="50000"/>
                    </a:schemeClr>
                  </a:solidFill>
                  <a:latin typeface="Calibri" panose="020F0502020204030204" pitchFamily="34" charset="0"/>
                  <a:cs typeface="Calibri" panose="020F0502020204030204" pitchFamily="34" charset="0"/>
                </a:endParaRPr>
              </a:p>
            </p:txBody>
          </p:sp>
          <p:pic>
            <p:nvPicPr>
              <p:cNvPr id="38" name="Graphic 37">
                <a:extLst>
                  <a:ext uri="{FF2B5EF4-FFF2-40B4-BE49-F238E27FC236}">
                    <a16:creationId xmlns:a16="http://schemas.microsoft.com/office/drawing/2014/main" id="{B18037E6-AC34-43CE-A244-EC901C2BFD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0926" y="4760710"/>
                <a:ext cx="1210072" cy="254587"/>
              </a:xfrm>
              <a:prstGeom prst="rect">
                <a:avLst/>
              </a:prstGeom>
            </p:spPr>
          </p:pic>
        </p:grpSp>
      </p:grpSp>
    </p:spTree>
    <p:extLst>
      <p:ext uri="{BB962C8B-B14F-4D97-AF65-F5344CB8AC3E}">
        <p14:creationId xmlns:p14="http://schemas.microsoft.com/office/powerpoint/2010/main" val="3133095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024580" y="512622"/>
            <a:ext cx="3547420" cy="1028700"/>
          </a:xfrm>
        </p:spPr>
        <p:txBody>
          <a:bodyPr/>
          <a:lstStyle/>
          <a:p>
            <a:pPr lvl="0"/>
            <a:r>
              <a:rPr lang="en-GB" sz="2400" dirty="0">
                <a:latin typeface="Calibri" panose="020F0502020204030204" pitchFamily="34" charset="0"/>
                <a:cs typeface="Calibri" panose="020F0502020204030204" pitchFamily="34" charset="0"/>
              </a:rPr>
              <a:t>2023’s Top Digital Transformation Strategies</a:t>
            </a:r>
          </a:p>
        </p:txBody>
      </p:sp>
      <p:grpSp>
        <p:nvGrpSpPr>
          <p:cNvPr id="14" name="Google Shape;1092;p48">
            <a:extLst>
              <a:ext uri="{FF2B5EF4-FFF2-40B4-BE49-F238E27FC236}">
                <a16:creationId xmlns:a16="http://schemas.microsoft.com/office/drawing/2014/main" id="{A9A53E2F-DA0C-4886-A92A-087221CA1A02}"/>
              </a:ext>
            </a:extLst>
          </p:cNvPr>
          <p:cNvGrpSpPr/>
          <p:nvPr/>
        </p:nvGrpSpPr>
        <p:grpSpPr>
          <a:xfrm>
            <a:off x="345416" y="728190"/>
            <a:ext cx="369779" cy="586259"/>
            <a:chOff x="6718555" y="2317202"/>
            <a:chExt cx="256949" cy="407127"/>
          </a:xfrm>
        </p:grpSpPr>
        <p:sp>
          <p:nvSpPr>
            <p:cNvPr id="15" name="Google Shape;1093;p48">
              <a:extLst>
                <a:ext uri="{FF2B5EF4-FFF2-40B4-BE49-F238E27FC236}">
                  <a16:creationId xmlns:a16="http://schemas.microsoft.com/office/drawing/2014/main" id="{DEA8C8A1-3882-4D6D-927F-4252AA7F3E66}"/>
                </a:ext>
              </a:extLst>
            </p:cNvPr>
            <p:cNvSpPr/>
            <p:nvPr/>
          </p:nvSpPr>
          <p:spPr>
            <a:xfrm>
              <a:off x="6795873" y="2671963"/>
              <a:ext cx="102300" cy="22536"/>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94;p48">
              <a:extLst>
                <a:ext uri="{FF2B5EF4-FFF2-40B4-BE49-F238E27FC236}">
                  <a16:creationId xmlns:a16="http://schemas.microsoft.com/office/drawing/2014/main" id="{962E7E3F-16A6-4903-AA73-71B244FE180A}"/>
                </a:ext>
              </a:extLst>
            </p:cNvPr>
            <p:cNvSpPr/>
            <p:nvPr/>
          </p:nvSpPr>
          <p:spPr>
            <a:xfrm>
              <a:off x="6795873" y="2648852"/>
              <a:ext cx="102300" cy="22536"/>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95;p48">
              <a:extLst>
                <a:ext uri="{FF2B5EF4-FFF2-40B4-BE49-F238E27FC236}">
                  <a16:creationId xmlns:a16="http://schemas.microsoft.com/office/drawing/2014/main" id="{CDA757F4-200B-478B-9AAF-84E0FE82EFCA}"/>
                </a:ext>
              </a:extLst>
            </p:cNvPr>
            <p:cNvSpPr/>
            <p:nvPr/>
          </p:nvSpPr>
          <p:spPr>
            <a:xfrm>
              <a:off x="6795873" y="2694472"/>
              <a:ext cx="102300" cy="29857"/>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96;p48">
              <a:extLst>
                <a:ext uri="{FF2B5EF4-FFF2-40B4-BE49-F238E27FC236}">
                  <a16:creationId xmlns:a16="http://schemas.microsoft.com/office/drawing/2014/main" id="{64D10A12-159E-4AA7-8211-5DF0474B6968}"/>
                </a:ext>
              </a:extLst>
            </p:cNvPr>
            <p:cNvSpPr/>
            <p:nvPr/>
          </p:nvSpPr>
          <p:spPr>
            <a:xfrm>
              <a:off x="6784898" y="2457768"/>
              <a:ext cx="35350" cy="166773"/>
            </a:xfrm>
            <a:custGeom>
              <a:avLst/>
              <a:gdLst/>
              <a:ahLst/>
              <a:cxnLst/>
              <a:rect l="l" t="t" r="r" b="b"/>
              <a:pathLst>
                <a:path w="1414" h="6675" fill="none" extrusionOk="0">
                  <a:moveTo>
                    <a:pt x="1413" y="6674"/>
                  </a:moveTo>
                  <a:lnTo>
                    <a:pt x="1413" y="6674"/>
                  </a:lnTo>
                  <a:lnTo>
                    <a:pt x="585" y="2850"/>
                  </a:lnTo>
                  <a:lnTo>
                    <a:pt x="1"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97;p48">
              <a:extLst>
                <a:ext uri="{FF2B5EF4-FFF2-40B4-BE49-F238E27FC236}">
                  <a16:creationId xmlns:a16="http://schemas.microsoft.com/office/drawing/2014/main" id="{548374C7-C64F-46AF-B920-2BD2C209A8D6}"/>
                </a:ext>
              </a:extLst>
            </p:cNvPr>
            <p:cNvSpPr/>
            <p:nvPr/>
          </p:nvSpPr>
          <p:spPr>
            <a:xfrm>
              <a:off x="6718555" y="2317202"/>
              <a:ext cx="256949" cy="307336"/>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98;p48">
              <a:extLst>
                <a:ext uri="{FF2B5EF4-FFF2-40B4-BE49-F238E27FC236}">
                  <a16:creationId xmlns:a16="http://schemas.microsoft.com/office/drawing/2014/main" id="{9428A347-B55B-4093-90CD-017516B542D7}"/>
                </a:ext>
              </a:extLst>
            </p:cNvPr>
            <p:cNvSpPr/>
            <p:nvPr/>
          </p:nvSpPr>
          <p:spPr>
            <a:xfrm>
              <a:off x="6873817" y="2457765"/>
              <a:ext cx="35350" cy="166772"/>
            </a:xfrm>
            <a:custGeom>
              <a:avLst/>
              <a:gdLst/>
              <a:ahLst/>
              <a:cxnLst/>
              <a:rect l="l" t="t" r="r" b="b"/>
              <a:pathLst>
                <a:path w="1414" h="6675" fill="none" extrusionOk="0">
                  <a:moveTo>
                    <a:pt x="1413" y="1"/>
                  </a:moveTo>
                  <a:lnTo>
                    <a:pt x="1413" y="1"/>
                  </a:lnTo>
                  <a:lnTo>
                    <a:pt x="829" y="2850"/>
                  </a:lnTo>
                  <a:lnTo>
                    <a:pt x="1" y="6674"/>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99;p48">
              <a:extLst>
                <a:ext uri="{FF2B5EF4-FFF2-40B4-BE49-F238E27FC236}">
                  <a16:creationId xmlns:a16="http://schemas.microsoft.com/office/drawing/2014/main" id="{8ED55563-CF06-4570-B8A7-FC8AB669A562}"/>
                </a:ext>
              </a:extLst>
            </p:cNvPr>
            <p:cNvSpPr/>
            <p:nvPr/>
          </p:nvSpPr>
          <p:spPr>
            <a:xfrm>
              <a:off x="6801967" y="2451690"/>
              <a:ext cx="90150" cy="19488"/>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00;p48">
              <a:extLst>
                <a:ext uri="{FF2B5EF4-FFF2-40B4-BE49-F238E27FC236}">
                  <a16:creationId xmlns:a16="http://schemas.microsoft.com/office/drawing/2014/main" id="{6CABE3DE-4233-4F78-9D13-983E61181EB9}"/>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roup 6">
            <a:extLst>
              <a:ext uri="{FF2B5EF4-FFF2-40B4-BE49-F238E27FC236}">
                <a16:creationId xmlns:a16="http://schemas.microsoft.com/office/drawing/2014/main" id="{AF65B4DC-ADE2-443F-8C0A-7207DE5D0CDE}"/>
              </a:ext>
            </a:extLst>
          </p:cNvPr>
          <p:cNvGrpSpPr/>
          <p:nvPr/>
        </p:nvGrpSpPr>
        <p:grpSpPr>
          <a:xfrm>
            <a:off x="715195" y="1796358"/>
            <a:ext cx="8135910" cy="861774"/>
            <a:chOff x="715195" y="1724918"/>
            <a:chExt cx="8135910" cy="861774"/>
          </a:xfrm>
        </p:grpSpPr>
        <p:sp>
          <p:nvSpPr>
            <p:cNvPr id="5" name="Rectangle 4">
              <a:extLst>
                <a:ext uri="{FF2B5EF4-FFF2-40B4-BE49-F238E27FC236}">
                  <a16:creationId xmlns:a16="http://schemas.microsoft.com/office/drawing/2014/main" id="{1B174202-117A-4CC2-926A-C6C75B648539}"/>
                </a:ext>
              </a:extLst>
            </p:cNvPr>
            <p:cNvSpPr/>
            <p:nvPr/>
          </p:nvSpPr>
          <p:spPr>
            <a:xfrm>
              <a:off x="715195" y="1724918"/>
              <a:ext cx="2579552"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Hire Competitive Talents</a:t>
              </a:r>
              <a:endParaRPr lang="en-GB" sz="2800" b="1" dirty="0">
                <a:solidFill>
                  <a:srgbClr val="114454"/>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15054993-2341-486F-8CC1-6D3826159512}"/>
                </a:ext>
              </a:extLst>
            </p:cNvPr>
            <p:cNvSpPr/>
            <p:nvPr/>
          </p:nvSpPr>
          <p:spPr>
            <a:xfrm>
              <a:off x="1024580" y="2063472"/>
              <a:ext cx="7826525" cy="523220"/>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The right people are also vital to an effective digital transformation plan. Hire skilled professionals who can bring fresh ideas to the table and help you stay ahead of your competition</a:t>
              </a:r>
            </a:p>
          </p:txBody>
        </p:sp>
      </p:grpSp>
      <p:grpSp>
        <p:nvGrpSpPr>
          <p:cNvPr id="29" name="Group 28">
            <a:extLst>
              <a:ext uri="{FF2B5EF4-FFF2-40B4-BE49-F238E27FC236}">
                <a16:creationId xmlns:a16="http://schemas.microsoft.com/office/drawing/2014/main" id="{A8CA11B3-7831-4443-A7D1-44BC9BFC81F2}"/>
              </a:ext>
            </a:extLst>
          </p:cNvPr>
          <p:cNvGrpSpPr/>
          <p:nvPr/>
        </p:nvGrpSpPr>
        <p:grpSpPr>
          <a:xfrm>
            <a:off x="715195" y="3070336"/>
            <a:ext cx="8135910" cy="1077218"/>
            <a:chOff x="715195" y="1724918"/>
            <a:chExt cx="8135910" cy="1077218"/>
          </a:xfrm>
        </p:grpSpPr>
        <p:sp>
          <p:nvSpPr>
            <p:cNvPr id="30" name="Rectangle 29">
              <a:extLst>
                <a:ext uri="{FF2B5EF4-FFF2-40B4-BE49-F238E27FC236}">
                  <a16:creationId xmlns:a16="http://schemas.microsoft.com/office/drawing/2014/main" id="{6A44DC85-A691-44C3-A375-5C77EC047BEA}"/>
                </a:ext>
              </a:extLst>
            </p:cNvPr>
            <p:cNvSpPr/>
            <p:nvPr/>
          </p:nvSpPr>
          <p:spPr>
            <a:xfrm>
              <a:off x="715195" y="1724918"/>
              <a:ext cx="2484976"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Focus on Cyber security</a:t>
              </a:r>
              <a:endParaRPr lang="en-GB" sz="2800" b="1" dirty="0">
                <a:solidFill>
                  <a:srgbClr val="114454"/>
                </a:solidFill>
                <a:latin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25D7246D-C1A8-4E67-8E20-7B7CC3CE97C9}"/>
                </a:ext>
              </a:extLst>
            </p:cNvPr>
            <p:cNvSpPr/>
            <p:nvPr/>
          </p:nvSpPr>
          <p:spPr>
            <a:xfrm>
              <a:off x="1024580" y="2063472"/>
              <a:ext cx="7826525" cy="738664"/>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Data security is paramount in the digital world. To protect your confidential information, you should hire a professional digital transformation consultant to help identify potential risks &amp; vulnerabilities &amp; design the right security solutions for your company.</a:t>
              </a:r>
            </a:p>
          </p:txBody>
        </p:sp>
      </p:grpSp>
      <p:grpSp>
        <p:nvGrpSpPr>
          <p:cNvPr id="34" name="Group 33">
            <a:extLst>
              <a:ext uri="{FF2B5EF4-FFF2-40B4-BE49-F238E27FC236}">
                <a16:creationId xmlns:a16="http://schemas.microsoft.com/office/drawing/2014/main" id="{8676EF33-25B3-415B-A2B5-021C10F6D952}"/>
              </a:ext>
            </a:extLst>
          </p:cNvPr>
          <p:cNvGrpSpPr/>
          <p:nvPr/>
        </p:nvGrpSpPr>
        <p:grpSpPr>
          <a:xfrm>
            <a:off x="0" y="4736054"/>
            <a:ext cx="9144000" cy="325618"/>
            <a:chOff x="0" y="4736054"/>
            <a:chExt cx="9144000" cy="325618"/>
          </a:xfrm>
        </p:grpSpPr>
        <p:cxnSp>
          <p:nvCxnSpPr>
            <p:cNvPr id="35" name="Straight Connector 34">
              <a:extLst>
                <a:ext uri="{FF2B5EF4-FFF2-40B4-BE49-F238E27FC236}">
                  <a16:creationId xmlns:a16="http://schemas.microsoft.com/office/drawing/2014/main" id="{1E3120D9-A9D0-4B6A-82D1-706A19D634D4}"/>
                </a:ext>
              </a:extLst>
            </p:cNvPr>
            <p:cNvCxnSpPr/>
            <p:nvPr/>
          </p:nvCxnSpPr>
          <p:spPr>
            <a:xfrm>
              <a:off x="0" y="4736054"/>
              <a:ext cx="9144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79737BD1-602F-4524-83FE-B5E2428E6C65}"/>
                </a:ext>
              </a:extLst>
            </p:cNvPr>
            <p:cNvGrpSpPr/>
            <p:nvPr/>
          </p:nvGrpSpPr>
          <p:grpSpPr>
            <a:xfrm>
              <a:off x="415329" y="4800062"/>
              <a:ext cx="8313342" cy="261610"/>
              <a:chOff x="297656" y="4757198"/>
              <a:chExt cx="8313342" cy="261610"/>
            </a:xfrm>
          </p:grpSpPr>
          <p:sp>
            <p:nvSpPr>
              <p:cNvPr id="37" name="TextBox 36">
                <a:extLst>
                  <a:ext uri="{FF2B5EF4-FFF2-40B4-BE49-F238E27FC236}">
                    <a16:creationId xmlns:a16="http://schemas.microsoft.com/office/drawing/2014/main" id="{BC4B5115-BD6F-4AC8-934D-1374CFFE9EAF}"/>
                  </a:ext>
                </a:extLst>
              </p:cNvPr>
              <p:cNvSpPr txBox="1"/>
              <p:nvPr/>
            </p:nvSpPr>
            <p:spPr>
              <a:xfrm>
                <a:off x="297656" y="4757198"/>
                <a:ext cx="7566184" cy="261610"/>
              </a:xfrm>
              <a:prstGeom prst="rect">
                <a:avLst/>
              </a:prstGeom>
              <a:noFill/>
            </p:spPr>
            <p:txBody>
              <a:bodyPr wrap="square" rtlCol="0">
                <a:spAutoFit/>
              </a:bodyPr>
              <a:lstStyle/>
              <a:p>
                <a:r>
                  <a:rPr lang="fr-FR" sz="1100" dirty="0">
                    <a:solidFill>
                      <a:schemeClr val="bg2">
                        <a:lumMod val="50000"/>
                      </a:schemeClr>
                    </a:solidFill>
                    <a:latin typeface="Calibri" panose="020F0502020204030204" pitchFamily="34" charset="0"/>
                    <a:cs typeface="Calibri" panose="020F0502020204030204" pitchFamily="34" charset="0"/>
                  </a:rPr>
                  <a:t>Source </a:t>
                </a:r>
                <a:r>
                  <a:rPr lang="en-GB" sz="1100" dirty="0">
                    <a:solidFill>
                      <a:schemeClr val="bg2">
                        <a:lumMod val="50000"/>
                      </a:schemeClr>
                    </a:solidFill>
                    <a:latin typeface="Calibri" panose="020F0502020204030204" pitchFamily="34" charset="0"/>
                    <a:cs typeface="Calibri" panose="020F0502020204030204" pitchFamily="34" charset="0"/>
                  </a:rPr>
                  <a:t>: </a:t>
                </a:r>
                <a:r>
                  <a:rPr lang="en-GB" sz="1100" dirty="0">
                    <a:solidFill>
                      <a:schemeClr val="bg2">
                        <a:lumMod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2">
                      <a:lumMod val="50000"/>
                    </a:schemeClr>
                  </a:solidFill>
                  <a:latin typeface="Calibri" panose="020F0502020204030204" pitchFamily="34" charset="0"/>
                  <a:cs typeface="Calibri" panose="020F0502020204030204" pitchFamily="34" charset="0"/>
                </a:endParaRPr>
              </a:p>
            </p:txBody>
          </p:sp>
          <p:pic>
            <p:nvPicPr>
              <p:cNvPr id="38" name="Graphic 37">
                <a:extLst>
                  <a:ext uri="{FF2B5EF4-FFF2-40B4-BE49-F238E27FC236}">
                    <a16:creationId xmlns:a16="http://schemas.microsoft.com/office/drawing/2014/main" id="{291AB1A5-9B46-4DFD-9600-F870C7FDDEE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0926" y="4760710"/>
                <a:ext cx="1210072" cy="254587"/>
              </a:xfrm>
              <a:prstGeom prst="rect">
                <a:avLst/>
              </a:prstGeom>
            </p:spPr>
          </p:pic>
        </p:grpSp>
      </p:grpSp>
    </p:spTree>
    <p:extLst>
      <p:ext uri="{BB962C8B-B14F-4D97-AF65-F5344CB8AC3E}">
        <p14:creationId xmlns:p14="http://schemas.microsoft.com/office/powerpoint/2010/main" val="4032524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024580" y="512622"/>
            <a:ext cx="3547420" cy="1028700"/>
          </a:xfrm>
        </p:spPr>
        <p:txBody>
          <a:bodyPr/>
          <a:lstStyle/>
          <a:p>
            <a:pPr lvl="0"/>
            <a:r>
              <a:rPr lang="en-GB" sz="2400" dirty="0">
                <a:latin typeface="Calibri" panose="020F0502020204030204" pitchFamily="34" charset="0"/>
                <a:cs typeface="Calibri" panose="020F0502020204030204" pitchFamily="34" charset="0"/>
              </a:rPr>
              <a:t>2023’s Top Digital Transformation Strategies</a:t>
            </a:r>
          </a:p>
        </p:txBody>
      </p:sp>
      <p:grpSp>
        <p:nvGrpSpPr>
          <p:cNvPr id="14" name="Google Shape;1092;p48">
            <a:extLst>
              <a:ext uri="{FF2B5EF4-FFF2-40B4-BE49-F238E27FC236}">
                <a16:creationId xmlns:a16="http://schemas.microsoft.com/office/drawing/2014/main" id="{A9A53E2F-DA0C-4886-A92A-087221CA1A02}"/>
              </a:ext>
            </a:extLst>
          </p:cNvPr>
          <p:cNvGrpSpPr/>
          <p:nvPr/>
        </p:nvGrpSpPr>
        <p:grpSpPr>
          <a:xfrm>
            <a:off x="345416" y="728190"/>
            <a:ext cx="369779" cy="586259"/>
            <a:chOff x="6718555" y="2317202"/>
            <a:chExt cx="256949" cy="407127"/>
          </a:xfrm>
        </p:grpSpPr>
        <p:sp>
          <p:nvSpPr>
            <p:cNvPr id="15" name="Google Shape;1093;p48">
              <a:extLst>
                <a:ext uri="{FF2B5EF4-FFF2-40B4-BE49-F238E27FC236}">
                  <a16:creationId xmlns:a16="http://schemas.microsoft.com/office/drawing/2014/main" id="{DEA8C8A1-3882-4D6D-927F-4252AA7F3E66}"/>
                </a:ext>
              </a:extLst>
            </p:cNvPr>
            <p:cNvSpPr/>
            <p:nvPr/>
          </p:nvSpPr>
          <p:spPr>
            <a:xfrm>
              <a:off x="6795873" y="2671963"/>
              <a:ext cx="102300" cy="22536"/>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94;p48">
              <a:extLst>
                <a:ext uri="{FF2B5EF4-FFF2-40B4-BE49-F238E27FC236}">
                  <a16:creationId xmlns:a16="http://schemas.microsoft.com/office/drawing/2014/main" id="{962E7E3F-16A6-4903-AA73-71B244FE180A}"/>
                </a:ext>
              </a:extLst>
            </p:cNvPr>
            <p:cNvSpPr/>
            <p:nvPr/>
          </p:nvSpPr>
          <p:spPr>
            <a:xfrm>
              <a:off x="6795873" y="2648852"/>
              <a:ext cx="102300" cy="22536"/>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95;p48">
              <a:extLst>
                <a:ext uri="{FF2B5EF4-FFF2-40B4-BE49-F238E27FC236}">
                  <a16:creationId xmlns:a16="http://schemas.microsoft.com/office/drawing/2014/main" id="{CDA757F4-200B-478B-9AAF-84E0FE82EFCA}"/>
                </a:ext>
              </a:extLst>
            </p:cNvPr>
            <p:cNvSpPr/>
            <p:nvPr/>
          </p:nvSpPr>
          <p:spPr>
            <a:xfrm>
              <a:off x="6795873" y="2694472"/>
              <a:ext cx="102300" cy="29857"/>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96;p48">
              <a:extLst>
                <a:ext uri="{FF2B5EF4-FFF2-40B4-BE49-F238E27FC236}">
                  <a16:creationId xmlns:a16="http://schemas.microsoft.com/office/drawing/2014/main" id="{64D10A12-159E-4AA7-8211-5DF0474B6968}"/>
                </a:ext>
              </a:extLst>
            </p:cNvPr>
            <p:cNvSpPr/>
            <p:nvPr/>
          </p:nvSpPr>
          <p:spPr>
            <a:xfrm>
              <a:off x="6784898" y="2457768"/>
              <a:ext cx="35350" cy="166773"/>
            </a:xfrm>
            <a:custGeom>
              <a:avLst/>
              <a:gdLst/>
              <a:ahLst/>
              <a:cxnLst/>
              <a:rect l="l" t="t" r="r" b="b"/>
              <a:pathLst>
                <a:path w="1414" h="6675" fill="none" extrusionOk="0">
                  <a:moveTo>
                    <a:pt x="1413" y="6674"/>
                  </a:moveTo>
                  <a:lnTo>
                    <a:pt x="1413" y="6674"/>
                  </a:lnTo>
                  <a:lnTo>
                    <a:pt x="585" y="2850"/>
                  </a:lnTo>
                  <a:lnTo>
                    <a:pt x="1"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97;p48">
              <a:extLst>
                <a:ext uri="{FF2B5EF4-FFF2-40B4-BE49-F238E27FC236}">
                  <a16:creationId xmlns:a16="http://schemas.microsoft.com/office/drawing/2014/main" id="{548374C7-C64F-46AF-B920-2BD2C209A8D6}"/>
                </a:ext>
              </a:extLst>
            </p:cNvPr>
            <p:cNvSpPr/>
            <p:nvPr/>
          </p:nvSpPr>
          <p:spPr>
            <a:xfrm>
              <a:off x="6718555" y="2317202"/>
              <a:ext cx="256949" cy="307336"/>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98;p48">
              <a:extLst>
                <a:ext uri="{FF2B5EF4-FFF2-40B4-BE49-F238E27FC236}">
                  <a16:creationId xmlns:a16="http://schemas.microsoft.com/office/drawing/2014/main" id="{9428A347-B55B-4093-90CD-017516B542D7}"/>
                </a:ext>
              </a:extLst>
            </p:cNvPr>
            <p:cNvSpPr/>
            <p:nvPr/>
          </p:nvSpPr>
          <p:spPr>
            <a:xfrm>
              <a:off x="6873817" y="2457765"/>
              <a:ext cx="35350" cy="166772"/>
            </a:xfrm>
            <a:custGeom>
              <a:avLst/>
              <a:gdLst/>
              <a:ahLst/>
              <a:cxnLst/>
              <a:rect l="l" t="t" r="r" b="b"/>
              <a:pathLst>
                <a:path w="1414" h="6675" fill="none" extrusionOk="0">
                  <a:moveTo>
                    <a:pt x="1413" y="1"/>
                  </a:moveTo>
                  <a:lnTo>
                    <a:pt x="1413" y="1"/>
                  </a:lnTo>
                  <a:lnTo>
                    <a:pt x="829" y="2850"/>
                  </a:lnTo>
                  <a:lnTo>
                    <a:pt x="1" y="6674"/>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99;p48">
              <a:extLst>
                <a:ext uri="{FF2B5EF4-FFF2-40B4-BE49-F238E27FC236}">
                  <a16:creationId xmlns:a16="http://schemas.microsoft.com/office/drawing/2014/main" id="{8ED55563-CF06-4570-B8A7-FC8AB669A562}"/>
                </a:ext>
              </a:extLst>
            </p:cNvPr>
            <p:cNvSpPr/>
            <p:nvPr/>
          </p:nvSpPr>
          <p:spPr>
            <a:xfrm>
              <a:off x="6801967" y="2451690"/>
              <a:ext cx="90150" cy="19488"/>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00;p48">
              <a:extLst>
                <a:ext uri="{FF2B5EF4-FFF2-40B4-BE49-F238E27FC236}">
                  <a16:creationId xmlns:a16="http://schemas.microsoft.com/office/drawing/2014/main" id="{6CABE3DE-4233-4F78-9D13-983E61181EB9}"/>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127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roup 6">
            <a:extLst>
              <a:ext uri="{FF2B5EF4-FFF2-40B4-BE49-F238E27FC236}">
                <a16:creationId xmlns:a16="http://schemas.microsoft.com/office/drawing/2014/main" id="{AF65B4DC-ADE2-443F-8C0A-7207DE5D0CDE}"/>
              </a:ext>
            </a:extLst>
          </p:cNvPr>
          <p:cNvGrpSpPr/>
          <p:nvPr/>
        </p:nvGrpSpPr>
        <p:grpSpPr>
          <a:xfrm>
            <a:off x="715195" y="1796358"/>
            <a:ext cx="8135910" cy="861774"/>
            <a:chOff x="715195" y="1724918"/>
            <a:chExt cx="8135910" cy="861774"/>
          </a:xfrm>
        </p:grpSpPr>
        <p:sp>
          <p:nvSpPr>
            <p:cNvPr id="5" name="Rectangle 4">
              <a:extLst>
                <a:ext uri="{FF2B5EF4-FFF2-40B4-BE49-F238E27FC236}">
                  <a16:creationId xmlns:a16="http://schemas.microsoft.com/office/drawing/2014/main" id="{1B174202-117A-4CC2-926A-C6C75B648539}"/>
                </a:ext>
              </a:extLst>
            </p:cNvPr>
            <p:cNvSpPr/>
            <p:nvPr/>
          </p:nvSpPr>
          <p:spPr>
            <a:xfrm>
              <a:off x="715195" y="1724918"/>
              <a:ext cx="2656496"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Think of User-friendliness</a:t>
              </a:r>
              <a:endParaRPr lang="en-GB" sz="3200" b="1" dirty="0">
                <a:solidFill>
                  <a:srgbClr val="114454"/>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15054993-2341-486F-8CC1-6D3826159512}"/>
                </a:ext>
              </a:extLst>
            </p:cNvPr>
            <p:cNvSpPr/>
            <p:nvPr/>
          </p:nvSpPr>
          <p:spPr>
            <a:xfrm>
              <a:off x="1024580" y="2063472"/>
              <a:ext cx="7826525" cy="523220"/>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Today’s customers are looking for convenience and user-friendliness. To ensure that your digital transformation is successful, you must ensure that it is tailored to users’ needs.</a:t>
              </a:r>
            </a:p>
          </p:txBody>
        </p:sp>
      </p:grpSp>
      <p:grpSp>
        <p:nvGrpSpPr>
          <p:cNvPr id="29" name="Group 28">
            <a:extLst>
              <a:ext uri="{FF2B5EF4-FFF2-40B4-BE49-F238E27FC236}">
                <a16:creationId xmlns:a16="http://schemas.microsoft.com/office/drawing/2014/main" id="{A8CA11B3-7831-4443-A7D1-44BC9BFC81F2}"/>
              </a:ext>
            </a:extLst>
          </p:cNvPr>
          <p:cNvGrpSpPr/>
          <p:nvPr/>
        </p:nvGrpSpPr>
        <p:grpSpPr>
          <a:xfrm>
            <a:off x="715195" y="3070336"/>
            <a:ext cx="8135910" cy="1077218"/>
            <a:chOff x="715195" y="1724918"/>
            <a:chExt cx="8135910" cy="1077218"/>
          </a:xfrm>
        </p:grpSpPr>
        <p:sp>
          <p:nvSpPr>
            <p:cNvPr id="30" name="Rectangle 29">
              <a:extLst>
                <a:ext uri="{FF2B5EF4-FFF2-40B4-BE49-F238E27FC236}">
                  <a16:creationId xmlns:a16="http://schemas.microsoft.com/office/drawing/2014/main" id="{6A44DC85-A691-44C3-A375-5C77EC047BEA}"/>
                </a:ext>
              </a:extLst>
            </p:cNvPr>
            <p:cNvSpPr/>
            <p:nvPr/>
          </p:nvSpPr>
          <p:spPr>
            <a:xfrm>
              <a:off x="715195" y="1724918"/>
              <a:ext cx="3605474" cy="338554"/>
            </a:xfrm>
            <a:prstGeom prst="rect">
              <a:avLst/>
            </a:prstGeom>
          </p:spPr>
          <p:txBody>
            <a:bodyPr wrap="none">
              <a:spAutoFit/>
            </a:bodyPr>
            <a:lstStyle/>
            <a:p>
              <a:pPr marL="285750" indent="-285750">
                <a:buClr>
                  <a:srgbClr val="92D050"/>
                </a:buClr>
                <a:buFont typeface="Wingdings" panose="05000000000000000000" pitchFamily="2" charset="2"/>
                <a:buChar char="q"/>
              </a:pPr>
              <a:r>
                <a:rPr lang="en-GB" sz="1600" b="1" dirty="0">
                  <a:solidFill>
                    <a:srgbClr val="114454"/>
                  </a:solidFill>
                  <a:latin typeface="Calibri" panose="020F0502020204030204" pitchFamily="34" charset="0"/>
                  <a:cs typeface="Calibri" panose="020F0502020204030204" pitchFamily="34" charset="0"/>
                </a:rPr>
                <a:t>Use Data Analytics for Measurement</a:t>
              </a:r>
              <a:endParaRPr lang="en-GB" sz="3200" b="1" dirty="0">
                <a:solidFill>
                  <a:srgbClr val="114454"/>
                </a:solidFill>
                <a:latin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25D7246D-C1A8-4E67-8E20-7B7CC3CE97C9}"/>
                </a:ext>
              </a:extLst>
            </p:cNvPr>
            <p:cNvSpPr/>
            <p:nvPr/>
          </p:nvSpPr>
          <p:spPr>
            <a:xfrm>
              <a:off x="1024580" y="2063472"/>
              <a:ext cx="7826525" cy="738664"/>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Analytics are essential for measuring the success of your digital transformation strategy. You can use insights gathered from data analysis to make informed decisions that will drive your company toward long-term success.</a:t>
              </a:r>
            </a:p>
          </p:txBody>
        </p:sp>
      </p:grpSp>
      <p:grpSp>
        <p:nvGrpSpPr>
          <p:cNvPr id="34" name="Group 33">
            <a:extLst>
              <a:ext uri="{FF2B5EF4-FFF2-40B4-BE49-F238E27FC236}">
                <a16:creationId xmlns:a16="http://schemas.microsoft.com/office/drawing/2014/main" id="{9DA729C7-7A70-4D5F-B76D-656C0E17D724}"/>
              </a:ext>
            </a:extLst>
          </p:cNvPr>
          <p:cNvGrpSpPr/>
          <p:nvPr/>
        </p:nvGrpSpPr>
        <p:grpSpPr>
          <a:xfrm>
            <a:off x="0" y="4736054"/>
            <a:ext cx="9144000" cy="325618"/>
            <a:chOff x="0" y="4736054"/>
            <a:chExt cx="9144000" cy="325618"/>
          </a:xfrm>
        </p:grpSpPr>
        <p:cxnSp>
          <p:nvCxnSpPr>
            <p:cNvPr id="35" name="Straight Connector 34">
              <a:extLst>
                <a:ext uri="{FF2B5EF4-FFF2-40B4-BE49-F238E27FC236}">
                  <a16:creationId xmlns:a16="http://schemas.microsoft.com/office/drawing/2014/main" id="{7735B921-4B22-408C-8621-D0510BA3E508}"/>
                </a:ext>
              </a:extLst>
            </p:cNvPr>
            <p:cNvCxnSpPr/>
            <p:nvPr/>
          </p:nvCxnSpPr>
          <p:spPr>
            <a:xfrm>
              <a:off x="0" y="4736054"/>
              <a:ext cx="9144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14FE3BF9-2CB9-45CB-A5F0-4611D0C65B7B}"/>
                </a:ext>
              </a:extLst>
            </p:cNvPr>
            <p:cNvGrpSpPr/>
            <p:nvPr/>
          </p:nvGrpSpPr>
          <p:grpSpPr>
            <a:xfrm>
              <a:off x="415329" y="4800062"/>
              <a:ext cx="8313342" cy="261610"/>
              <a:chOff x="297656" y="4757198"/>
              <a:chExt cx="8313342" cy="261610"/>
            </a:xfrm>
          </p:grpSpPr>
          <p:sp>
            <p:nvSpPr>
              <p:cNvPr id="37" name="TextBox 36">
                <a:extLst>
                  <a:ext uri="{FF2B5EF4-FFF2-40B4-BE49-F238E27FC236}">
                    <a16:creationId xmlns:a16="http://schemas.microsoft.com/office/drawing/2014/main" id="{C19A3215-2D57-4E4B-8E58-F90B1E365948}"/>
                  </a:ext>
                </a:extLst>
              </p:cNvPr>
              <p:cNvSpPr txBox="1"/>
              <p:nvPr/>
            </p:nvSpPr>
            <p:spPr>
              <a:xfrm>
                <a:off x="297656" y="4757198"/>
                <a:ext cx="7566184" cy="261610"/>
              </a:xfrm>
              <a:prstGeom prst="rect">
                <a:avLst/>
              </a:prstGeom>
              <a:noFill/>
            </p:spPr>
            <p:txBody>
              <a:bodyPr wrap="square" rtlCol="0">
                <a:spAutoFit/>
              </a:bodyPr>
              <a:lstStyle/>
              <a:p>
                <a:r>
                  <a:rPr lang="fr-FR" sz="1100" dirty="0">
                    <a:solidFill>
                      <a:schemeClr val="bg2">
                        <a:lumMod val="50000"/>
                      </a:schemeClr>
                    </a:solidFill>
                    <a:latin typeface="Calibri" panose="020F0502020204030204" pitchFamily="34" charset="0"/>
                    <a:cs typeface="Calibri" panose="020F0502020204030204" pitchFamily="34" charset="0"/>
                  </a:rPr>
                  <a:t>Source </a:t>
                </a:r>
                <a:r>
                  <a:rPr lang="en-GB" sz="1100" dirty="0">
                    <a:solidFill>
                      <a:schemeClr val="bg2">
                        <a:lumMod val="50000"/>
                      </a:schemeClr>
                    </a:solidFill>
                    <a:latin typeface="Calibri" panose="020F0502020204030204" pitchFamily="34" charset="0"/>
                    <a:cs typeface="Calibri" panose="020F0502020204030204" pitchFamily="34" charset="0"/>
                  </a:rPr>
                  <a:t>: </a:t>
                </a:r>
                <a:r>
                  <a:rPr lang="en-GB" sz="1100" dirty="0">
                    <a:solidFill>
                      <a:schemeClr val="bg2">
                        <a:lumMod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2">
                      <a:lumMod val="50000"/>
                    </a:schemeClr>
                  </a:solidFill>
                  <a:latin typeface="Calibri" panose="020F0502020204030204" pitchFamily="34" charset="0"/>
                  <a:cs typeface="Calibri" panose="020F0502020204030204" pitchFamily="34" charset="0"/>
                </a:endParaRPr>
              </a:p>
            </p:txBody>
          </p:sp>
          <p:pic>
            <p:nvPicPr>
              <p:cNvPr id="38" name="Graphic 37">
                <a:extLst>
                  <a:ext uri="{FF2B5EF4-FFF2-40B4-BE49-F238E27FC236}">
                    <a16:creationId xmlns:a16="http://schemas.microsoft.com/office/drawing/2014/main" id="{0F56D2A1-FFFC-42F1-8E01-2C91D347C8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0926" y="4760710"/>
                <a:ext cx="1210072" cy="254587"/>
              </a:xfrm>
              <a:prstGeom prst="rect">
                <a:avLst/>
              </a:prstGeom>
            </p:spPr>
          </p:pic>
        </p:grpSp>
      </p:grpSp>
    </p:spTree>
    <p:extLst>
      <p:ext uri="{BB962C8B-B14F-4D97-AF65-F5344CB8AC3E}">
        <p14:creationId xmlns:p14="http://schemas.microsoft.com/office/powerpoint/2010/main" val="694726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5" name="Google Shape;118;p14">
            <a:extLst>
              <a:ext uri="{FF2B5EF4-FFF2-40B4-BE49-F238E27FC236}">
                <a16:creationId xmlns:a16="http://schemas.microsoft.com/office/drawing/2014/main" id="{8C9C3BB6-142A-4CCB-89F3-A5F33A230C9F}"/>
              </a:ext>
            </a:extLst>
          </p:cNvPr>
          <p:cNvSpPr txBox="1">
            <a:spLocks/>
          </p:cNvSpPr>
          <p:nvPr/>
        </p:nvSpPr>
        <p:spPr>
          <a:xfrm>
            <a:off x="138756" y="1501541"/>
            <a:ext cx="3547420" cy="2140417"/>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1pPr>
            <a:lvl2pPr marR="0" lvl="1"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2pPr>
            <a:lvl3pPr marR="0" lvl="2"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3pPr>
            <a:lvl4pPr marR="0" lvl="3"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4pPr>
            <a:lvl5pPr marR="0" lvl="4"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5pPr>
            <a:lvl6pPr marR="0" lvl="5"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6pPr>
            <a:lvl7pPr marR="0" lvl="6"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7pPr>
            <a:lvl8pPr marR="0" lvl="7"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8pPr>
            <a:lvl9pPr marR="0" lvl="8" algn="l" rtl="0">
              <a:lnSpc>
                <a:spcPct val="100000"/>
              </a:lnSpc>
              <a:spcBef>
                <a:spcPts val="0"/>
              </a:spcBef>
              <a:spcAft>
                <a:spcPts val="0"/>
              </a:spcAft>
              <a:buClr>
                <a:schemeClr val="accent1"/>
              </a:buClr>
              <a:buSzPts val="4800"/>
              <a:buFont typeface="Roboto Slab"/>
              <a:buNone/>
              <a:defRPr sz="4800" b="1" i="0" u="none" strike="noStrike" cap="none">
                <a:solidFill>
                  <a:schemeClr val="accent1"/>
                </a:solidFill>
                <a:latin typeface="Roboto Slab"/>
                <a:ea typeface="Roboto Slab"/>
                <a:cs typeface="Roboto Slab"/>
                <a:sym typeface="Roboto Slab"/>
              </a:defRPr>
            </a:lvl9pPr>
          </a:lstStyle>
          <a:p>
            <a:r>
              <a:rPr lang="en-GB" sz="2800" dirty="0">
                <a:solidFill>
                  <a:schemeClr val="bg1"/>
                </a:solidFill>
                <a:latin typeface="Calibri" panose="020F0502020204030204" pitchFamily="34" charset="0"/>
                <a:cs typeface="Calibri" panose="020F0502020204030204" pitchFamily="34" charset="0"/>
              </a:rPr>
              <a:t>How to Create a Digital </a:t>
            </a:r>
          </a:p>
          <a:p>
            <a:r>
              <a:rPr lang="en-GB" sz="2800" dirty="0">
                <a:solidFill>
                  <a:schemeClr val="bg1"/>
                </a:solidFill>
                <a:latin typeface="Calibri" panose="020F0502020204030204" pitchFamily="34" charset="0"/>
                <a:cs typeface="Calibri" panose="020F0502020204030204" pitchFamily="34" charset="0"/>
              </a:rPr>
              <a:t>Transformation Roadmap for Your Company</a:t>
            </a:r>
            <a:endParaRPr lang="en-GB" sz="1200" dirty="0">
              <a:solidFill>
                <a:schemeClr val="bg1"/>
              </a:solidFill>
              <a:latin typeface="Calibri" panose="020F050202020403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F3FFCE88-2232-4403-A15D-CA570DF5117A}"/>
              </a:ext>
            </a:extLst>
          </p:cNvPr>
          <p:cNvGrpSpPr/>
          <p:nvPr/>
        </p:nvGrpSpPr>
        <p:grpSpPr>
          <a:xfrm>
            <a:off x="3508400" y="169318"/>
            <a:ext cx="5585594" cy="769441"/>
            <a:chOff x="715195" y="1724918"/>
            <a:chExt cx="5585594" cy="769441"/>
          </a:xfrm>
        </p:grpSpPr>
        <p:sp>
          <p:nvSpPr>
            <p:cNvPr id="11" name="Rectangle 10">
              <a:extLst>
                <a:ext uri="{FF2B5EF4-FFF2-40B4-BE49-F238E27FC236}">
                  <a16:creationId xmlns:a16="http://schemas.microsoft.com/office/drawing/2014/main" id="{3A23A813-C428-4591-A26E-101A55A01D4B}"/>
                </a:ext>
              </a:extLst>
            </p:cNvPr>
            <p:cNvSpPr/>
            <p:nvPr/>
          </p:nvSpPr>
          <p:spPr>
            <a:xfrm>
              <a:off x="715195" y="1724918"/>
              <a:ext cx="1994457" cy="276999"/>
            </a:xfrm>
            <a:prstGeom prst="rect">
              <a:avLst/>
            </a:prstGeom>
          </p:spPr>
          <p:txBody>
            <a:bodyPr wrap="none">
              <a:spAutoFit/>
            </a:bodyPr>
            <a:lstStyle/>
            <a:p>
              <a:pPr marL="285750" indent="-285750">
                <a:buClr>
                  <a:srgbClr val="92D050"/>
                </a:buClr>
                <a:buFont typeface="Wingdings" panose="05000000000000000000" pitchFamily="2" charset="2"/>
                <a:buChar char="v"/>
              </a:pPr>
              <a:r>
                <a:rPr lang="en-GB" sz="1200" b="1" dirty="0">
                  <a:solidFill>
                    <a:srgbClr val="114454"/>
                  </a:solidFill>
                  <a:latin typeface="Calibri" panose="020F0502020204030204" pitchFamily="34" charset="0"/>
                  <a:cs typeface="Calibri" panose="020F0502020204030204" pitchFamily="34" charset="0"/>
                </a:rPr>
                <a:t>Define Goals and Vision</a:t>
              </a:r>
              <a:endParaRPr lang="en-GB" sz="2800" b="1" dirty="0">
                <a:solidFill>
                  <a:srgbClr val="114454"/>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C37029D5-53EB-40AA-B040-A17896D40948}"/>
                </a:ext>
              </a:extLst>
            </p:cNvPr>
            <p:cNvSpPr/>
            <p:nvPr/>
          </p:nvSpPr>
          <p:spPr>
            <a:xfrm>
              <a:off x="1024581" y="2063472"/>
              <a:ext cx="5276208" cy="430887"/>
            </a:xfrm>
            <a:prstGeom prst="rect">
              <a:avLst/>
            </a:prstGeom>
          </p:spPr>
          <p:txBody>
            <a:bodyPr wrap="square">
              <a:spAutoFit/>
            </a:bodyPr>
            <a:lstStyle/>
            <a:p>
              <a:r>
                <a:rPr lang="en-GB" sz="1100" dirty="0">
                  <a:latin typeface="Calibri" panose="020F0502020204030204" pitchFamily="34" charset="0"/>
                  <a:cs typeface="Calibri" panose="020F0502020204030204" pitchFamily="34" charset="0"/>
                </a:rPr>
                <a:t>The first step is to determine your business goals and set a clear vision for the future. This will help you focus on the right objectives while guiding the transformation journey.</a:t>
              </a:r>
              <a:endParaRPr lang="en-GB" sz="1000" dirty="0">
                <a:latin typeface="Calibri" panose="020F0502020204030204" pitchFamily="34" charset="0"/>
                <a:cs typeface="Calibri" panose="020F0502020204030204" pitchFamily="34" charset="0"/>
              </a:endParaRPr>
            </a:p>
          </p:txBody>
        </p:sp>
      </p:grpSp>
      <p:grpSp>
        <p:nvGrpSpPr>
          <p:cNvPr id="16" name="Group 15">
            <a:extLst>
              <a:ext uri="{FF2B5EF4-FFF2-40B4-BE49-F238E27FC236}">
                <a16:creationId xmlns:a16="http://schemas.microsoft.com/office/drawing/2014/main" id="{6AA74076-688F-4D74-A485-9AB7AA7C89E4}"/>
              </a:ext>
            </a:extLst>
          </p:cNvPr>
          <p:cNvGrpSpPr/>
          <p:nvPr/>
        </p:nvGrpSpPr>
        <p:grpSpPr>
          <a:xfrm>
            <a:off x="3508400" y="1180584"/>
            <a:ext cx="5518276" cy="938718"/>
            <a:chOff x="715195" y="1724918"/>
            <a:chExt cx="5518276" cy="938718"/>
          </a:xfrm>
        </p:grpSpPr>
        <p:sp>
          <p:nvSpPr>
            <p:cNvPr id="17" name="Rectangle 16">
              <a:extLst>
                <a:ext uri="{FF2B5EF4-FFF2-40B4-BE49-F238E27FC236}">
                  <a16:creationId xmlns:a16="http://schemas.microsoft.com/office/drawing/2014/main" id="{4D72BD83-A50D-4E0B-90EF-8C5351386DA9}"/>
                </a:ext>
              </a:extLst>
            </p:cNvPr>
            <p:cNvSpPr/>
            <p:nvPr/>
          </p:nvSpPr>
          <p:spPr>
            <a:xfrm>
              <a:off x="715195" y="1724918"/>
              <a:ext cx="979755" cy="276999"/>
            </a:xfrm>
            <a:prstGeom prst="rect">
              <a:avLst/>
            </a:prstGeom>
          </p:spPr>
          <p:txBody>
            <a:bodyPr wrap="none">
              <a:spAutoFit/>
            </a:bodyPr>
            <a:lstStyle/>
            <a:p>
              <a:pPr marL="285750" indent="-285750">
                <a:buClr>
                  <a:srgbClr val="92D050"/>
                </a:buClr>
                <a:buFont typeface="Wingdings" panose="05000000000000000000" pitchFamily="2" charset="2"/>
                <a:buChar char="v"/>
              </a:pPr>
              <a:r>
                <a:rPr lang="en-GB" sz="1200" b="1" dirty="0">
                  <a:solidFill>
                    <a:srgbClr val="114454"/>
                  </a:solidFill>
                  <a:latin typeface="Calibri" panose="020F0502020204030204" pitchFamily="34" charset="0"/>
                  <a:cs typeface="Calibri" panose="020F0502020204030204" pitchFamily="34" charset="0"/>
                </a:rPr>
                <a:t>Set KPIs</a:t>
              </a:r>
              <a:endParaRPr lang="en-GB" sz="3200" b="1" dirty="0">
                <a:solidFill>
                  <a:srgbClr val="114454"/>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AD3C224D-83BB-4B71-A5FE-050209A0B187}"/>
                </a:ext>
              </a:extLst>
            </p:cNvPr>
            <p:cNvSpPr/>
            <p:nvPr/>
          </p:nvSpPr>
          <p:spPr>
            <a:xfrm>
              <a:off x="1024581" y="2063472"/>
              <a:ext cx="5208890" cy="600164"/>
            </a:xfrm>
            <a:prstGeom prst="rect">
              <a:avLst/>
            </a:prstGeom>
          </p:spPr>
          <p:txBody>
            <a:bodyPr wrap="square">
              <a:spAutoFit/>
            </a:bodyPr>
            <a:lstStyle/>
            <a:p>
              <a:r>
                <a:rPr lang="en-GB" sz="1100" dirty="0">
                  <a:latin typeface="Calibri" panose="020F0502020204030204" pitchFamily="34" charset="0"/>
                  <a:cs typeface="Calibri" panose="020F0502020204030204" pitchFamily="34" charset="0"/>
                </a:rPr>
                <a:t>Once your goals and vision are set, you should define key performance indicators (KPIs) to measure success. This will provide a baseline for tracking progress &amp; evaluating the effectiveness of your digital transformation initiatives.</a:t>
              </a:r>
            </a:p>
          </p:txBody>
        </p:sp>
      </p:grpSp>
      <p:grpSp>
        <p:nvGrpSpPr>
          <p:cNvPr id="19" name="Group 18">
            <a:extLst>
              <a:ext uri="{FF2B5EF4-FFF2-40B4-BE49-F238E27FC236}">
                <a16:creationId xmlns:a16="http://schemas.microsoft.com/office/drawing/2014/main" id="{4F4C2701-6DC0-4AD4-9194-9E721DA2FEB5}"/>
              </a:ext>
            </a:extLst>
          </p:cNvPr>
          <p:cNvGrpSpPr/>
          <p:nvPr/>
        </p:nvGrpSpPr>
        <p:grpSpPr>
          <a:xfrm>
            <a:off x="3508400" y="2361127"/>
            <a:ext cx="5585594" cy="938718"/>
            <a:chOff x="715195" y="1724918"/>
            <a:chExt cx="5585594" cy="938718"/>
          </a:xfrm>
        </p:grpSpPr>
        <p:sp>
          <p:nvSpPr>
            <p:cNvPr id="20" name="Rectangle 19">
              <a:extLst>
                <a:ext uri="{FF2B5EF4-FFF2-40B4-BE49-F238E27FC236}">
                  <a16:creationId xmlns:a16="http://schemas.microsoft.com/office/drawing/2014/main" id="{5B5B2740-811D-4000-9CA4-8E7918E48765}"/>
                </a:ext>
              </a:extLst>
            </p:cNvPr>
            <p:cNvSpPr/>
            <p:nvPr/>
          </p:nvSpPr>
          <p:spPr>
            <a:xfrm>
              <a:off x="715195" y="1724918"/>
              <a:ext cx="3371436" cy="276999"/>
            </a:xfrm>
            <a:prstGeom prst="rect">
              <a:avLst/>
            </a:prstGeom>
          </p:spPr>
          <p:txBody>
            <a:bodyPr wrap="none">
              <a:spAutoFit/>
            </a:bodyPr>
            <a:lstStyle/>
            <a:p>
              <a:pPr marL="285750" indent="-285750">
                <a:buClr>
                  <a:srgbClr val="92D050"/>
                </a:buClr>
                <a:buFont typeface="Wingdings" panose="05000000000000000000" pitchFamily="2" charset="2"/>
                <a:buChar char="v"/>
              </a:pPr>
              <a:r>
                <a:rPr lang="en-GB" sz="1200" b="1" dirty="0">
                  <a:solidFill>
                    <a:srgbClr val="114454"/>
                  </a:solidFill>
                  <a:latin typeface="Calibri" panose="020F0502020204030204" pitchFamily="34" charset="0"/>
                  <a:cs typeface="Calibri" panose="020F0502020204030204" pitchFamily="34" charset="0"/>
                </a:rPr>
                <a:t>Involve People and Determine Accountability</a:t>
              </a:r>
              <a:endParaRPr lang="en-GB" sz="3600" b="1" dirty="0">
                <a:solidFill>
                  <a:srgbClr val="114454"/>
                </a:solidFill>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0B72F261-7CFE-4D11-BC42-47BA80ED2FC3}"/>
                </a:ext>
              </a:extLst>
            </p:cNvPr>
            <p:cNvSpPr/>
            <p:nvPr/>
          </p:nvSpPr>
          <p:spPr>
            <a:xfrm>
              <a:off x="1024580" y="2063472"/>
              <a:ext cx="5276209" cy="600164"/>
            </a:xfrm>
            <a:prstGeom prst="rect">
              <a:avLst/>
            </a:prstGeom>
          </p:spPr>
          <p:txBody>
            <a:bodyPr wrap="square">
              <a:spAutoFit/>
            </a:bodyPr>
            <a:lstStyle/>
            <a:p>
              <a:r>
                <a:rPr lang="en-GB" sz="1100" dirty="0">
                  <a:latin typeface="Calibri" panose="020F0502020204030204" pitchFamily="34" charset="0"/>
                  <a:cs typeface="Calibri" panose="020F0502020204030204" pitchFamily="34" charset="0"/>
                </a:rPr>
                <a:t>To ensure the digital transformation is successful, you’ll need to involve different departments and stakeholders. Establishing a clear chain of command and assigning accountability will help to streamline collaboration and decision-making.</a:t>
              </a:r>
            </a:p>
          </p:txBody>
        </p:sp>
      </p:grpSp>
      <p:grpSp>
        <p:nvGrpSpPr>
          <p:cNvPr id="22" name="Group 21">
            <a:extLst>
              <a:ext uri="{FF2B5EF4-FFF2-40B4-BE49-F238E27FC236}">
                <a16:creationId xmlns:a16="http://schemas.microsoft.com/office/drawing/2014/main" id="{43C7DA57-7A82-4F8D-AB69-657CC503E42A}"/>
              </a:ext>
            </a:extLst>
          </p:cNvPr>
          <p:cNvGrpSpPr/>
          <p:nvPr/>
        </p:nvGrpSpPr>
        <p:grpSpPr>
          <a:xfrm>
            <a:off x="3508400" y="3541670"/>
            <a:ext cx="5707038" cy="938718"/>
            <a:chOff x="715195" y="1724918"/>
            <a:chExt cx="5707038" cy="938718"/>
          </a:xfrm>
        </p:grpSpPr>
        <p:sp>
          <p:nvSpPr>
            <p:cNvPr id="23" name="Rectangle 22">
              <a:extLst>
                <a:ext uri="{FF2B5EF4-FFF2-40B4-BE49-F238E27FC236}">
                  <a16:creationId xmlns:a16="http://schemas.microsoft.com/office/drawing/2014/main" id="{8AA0364A-6245-4925-A5F8-DC218031B5B0}"/>
                </a:ext>
              </a:extLst>
            </p:cNvPr>
            <p:cNvSpPr/>
            <p:nvPr/>
          </p:nvSpPr>
          <p:spPr>
            <a:xfrm>
              <a:off x="715195" y="1724918"/>
              <a:ext cx="1449436" cy="276999"/>
            </a:xfrm>
            <a:prstGeom prst="rect">
              <a:avLst/>
            </a:prstGeom>
          </p:spPr>
          <p:txBody>
            <a:bodyPr wrap="none">
              <a:spAutoFit/>
            </a:bodyPr>
            <a:lstStyle/>
            <a:p>
              <a:pPr marL="285750" indent="-285750">
                <a:buClr>
                  <a:srgbClr val="92D050"/>
                </a:buClr>
                <a:buFont typeface="Wingdings" panose="05000000000000000000" pitchFamily="2" charset="2"/>
                <a:buChar char="v"/>
              </a:pPr>
              <a:r>
                <a:rPr lang="en-GB" sz="1200" b="1" dirty="0">
                  <a:solidFill>
                    <a:srgbClr val="114454"/>
                  </a:solidFill>
                  <a:latin typeface="Calibri" panose="020F0502020204030204" pitchFamily="34" charset="0"/>
                  <a:cs typeface="Calibri" panose="020F0502020204030204" pitchFamily="34" charset="0"/>
                </a:rPr>
                <a:t>Map Resources</a:t>
              </a:r>
              <a:endParaRPr lang="en-GB" sz="3600" b="1" dirty="0">
                <a:solidFill>
                  <a:srgbClr val="114454"/>
                </a:solidFill>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3AE12711-B197-4451-B7CA-5576BC7EAC78}"/>
                </a:ext>
              </a:extLst>
            </p:cNvPr>
            <p:cNvSpPr/>
            <p:nvPr/>
          </p:nvSpPr>
          <p:spPr>
            <a:xfrm>
              <a:off x="1024580" y="2063472"/>
              <a:ext cx="5397653" cy="600164"/>
            </a:xfrm>
            <a:prstGeom prst="rect">
              <a:avLst/>
            </a:prstGeom>
          </p:spPr>
          <p:txBody>
            <a:bodyPr wrap="square">
              <a:spAutoFit/>
            </a:bodyPr>
            <a:lstStyle/>
            <a:p>
              <a:r>
                <a:rPr lang="en-GB" sz="1100" dirty="0">
                  <a:latin typeface="Calibri" panose="020F0502020204030204" pitchFamily="34" charset="0"/>
                  <a:cs typeface="Calibri" panose="020F0502020204030204" pitchFamily="34" charset="0"/>
                </a:rPr>
                <a:t>Finally, you’ll need to map out the resources required for successful implementation. By carefully planning, you can ensure that your digital transformation strategy is achievable with minimal disruption.</a:t>
              </a:r>
              <a:endParaRPr lang="en-GB" sz="1050" dirty="0">
                <a:latin typeface="Calibri" panose="020F0502020204030204" pitchFamily="34" charset="0"/>
                <a:cs typeface="Calibri" panose="020F0502020204030204" pitchFamily="34" charset="0"/>
              </a:endParaRPr>
            </a:p>
          </p:txBody>
        </p:sp>
      </p:grpSp>
      <p:grpSp>
        <p:nvGrpSpPr>
          <p:cNvPr id="38" name="Group 37">
            <a:extLst>
              <a:ext uri="{FF2B5EF4-FFF2-40B4-BE49-F238E27FC236}">
                <a16:creationId xmlns:a16="http://schemas.microsoft.com/office/drawing/2014/main" id="{500A203D-8CA5-40FC-A1C5-A65A0818B99F}"/>
              </a:ext>
            </a:extLst>
          </p:cNvPr>
          <p:cNvGrpSpPr/>
          <p:nvPr/>
        </p:nvGrpSpPr>
        <p:grpSpPr>
          <a:xfrm>
            <a:off x="0" y="4736054"/>
            <a:ext cx="9144000" cy="325618"/>
            <a:chOff x="0" y="4736054"/>
            <a:chExt cx="9144000" cy="325618"/>
          </a:xfrm>
        </p:grpSpPr>
        <p:cxnSp>
          <p:nvCxnSpPr>
            <p:cNvPr id="39" name="Straight Connector 38">
              <a:extLst>
                <a:ext uri="{FF2B5EF4-FFF2-40B4-BE49-F238E27FC236}">
                  <a16:creationId xmlns:a16="http://schemas.microsoft.com/office/drawing/2014/main" id="{CD19B751-8243-43F3-8771-F18E8D8A40F8}"/>
                </a:ext>
              </a:extLst>
            </p:cNvPr>
            <p:cNvCxnSpPr/>
            <p:nvPr/>
          </p:nvCxnSpPr>
          <p:spPr>
            <a:xfrm>
              <a:off x="0" y="4736054"/>
              <a:ext cx="9144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18AB0EA5-BC22-4A26-BB6C-77FC39C12A80}"/>
                </a:ext>
              </a:extLst>
            </p:cNvPr>
            <p:cNvGrpSpPr/>
            <p:nvPr/>
          </p:nvGrpSpPr>
          <p:grpSpPr>
            <a:xfrm>
              <a:off x="415329" y="4800062"/>
              <a:ext cx="8313342" cy="261610"/>
              <a:chOff x="297656" y="4757198"/>
              <a:chExt cx="8313342" cy="261610"/>
            </a:xfrm>
          </p:grpSpPr>
          <p:sp>
            <p:nvSpPr>
              <p:cNvPr id="41" name="TextBox 40">
                <a:extLst>
                  <a:ext uri="{FF2B5EF4-FFF2-40B4-BE49-F238E27FC236}">
                    <a16:creationId xmlns:a16="http://schemas.microsoft.com/office/drawing/2014/main" id="{DC69418D-00F5-4743-87BC-530E24908033}"/>
                  </a:ext>
                </a:extLst>
              </p:cNvPr>
              <p:cNvSpPr txBox="1"/>
              <p:nvPr/>
            </p:nvSpPr>
            <p:spPr>
              <a:xfrm>
                <a:off x="297656" y="4757198"/>
                <a:ext cx="7566184" cy="261610"/>
              </a:xfrm>
              <a:prstGeom prst="rect">
                <a:avLst/>
              </a:prstGeom>
              <a:noFill/>
            </p:spPr>
            <p:txBody>
              <a:bodyPr wrap="square" rtlCol="0">
                <a:spAutoFit/>
              </a:bodyPr>
              <a:lstStyle/>
              <a:p>
                <a:r>
                  <a:rPr lang="fr-FR" sz="1100" dirty="0">
                    <a:solidFill>
                      <a:schemeClr val="bg2">
                        <a:lumMod val="50000"/>
                      </a:schemeClr>
                    </a:solidFill>
                    <a:latin typeface="Calibri" panose="020F0502020204030204" pitchFamily="34" charset="0"/>
                    <a:cs typeface="Calibri" panose="020F0502020204030204" pitchFamily="34" charset="0"/>
                  </a:rPr>
                  <a:t>Source </a:t>
                </a:r>
                <a:r>
                  <a:rPr lang="en-GB" sz="1100" dirty="0">
                    <a:solidFill>
                      <a:schemeClr val="bg2">
                        <a:lumMod val="50000"/>
                      </a:schemeClr>
                    </a:solidFill>
                    <a:latin typeface="Calibri" panose="020F0502020204030204" pitchFamily="34" charset="0"/>
                    <a:cs typeface="Calibri" panose="020F0502020204030204" pitchFamily="34" charset="0"/>
                  </a:rPr>
                  <a:t>: </a:t>
                </a:r>
                <a:r>
                  <a:rPr lang="en-GB" sz="1100" dirty="0">
                    <a:solidFill>
                      <a:schemeClr val="bg2">
                        <a:lumMod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2">
                      <a:lumMod val="50000"/>
                    </a:schemeClr>
                  </a:solidFill>
                  <a:latin typeface="Calibri" panose="020F0502020204030204" pitchFamily="34" charset="0"/>
                  <a:cs typeface="Calibri" panose="020F0502020204030204" pitchFamily="34" charset="0"/>
                </a:endParaRPr>
              </a:p>
            </p:txBody>
          </p:sp>
          <p:pic>
            <p:nvPicPr>
              <p:cNvPr id="42" name="Graphic 41">
                <a:extLst>
                  <a:ext uri="{FF2B5EF4-FFF2-40B4-BE49-F238E27FC236}">
                    <a16:creationId xmlns:a16="http://schemas.microsoft.com/office/drawing/2014/main" id="{EEF87DBE-BB32-4689-BA76-08DE0A15545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0926" y="4760710"/>
                <a:ext cx="1210072" cy="254587"/>
              </a:xfrm>
              <a:prstGeom prst="rect">
                <a:avLst/>
              </a:prstGeom>
            </p:spPr>
          </p:pic>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 name="Rectangle 4">
            <a:extLst>
              <a:ext uri="{FF2B5EF4-FFF2-40B4-BE49-F238E27FC236}">
                <a16:creationId xmlns:a16="http://schemas.microsoft.com/office/drawing/2014/main" id="{819A4C60-82E9-40F0-8241-EA350067F22C}"/>
              </a:ext>
            </a:extLst>
          </p:cNvPr>
          <p:cNvSpPr/>
          <p:nvPr/>
        </p:nvSpPr>
        <p:spPr>
          <a:xfrm>
            <a:off x="239056" y="1219780"/>
            <a:ext cx="4775857" cy="574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7FA342ED-6EB7-4F76-83A3-C29490439265}"/>
              </a:ext>
            </a:extLst>
          </p:cNvPr>
          <p:cNvSpPr/>
          <p:nvPr/>
        </p:nvSpPr>
        <p:spPr>
          <a:xfrm>
            <a:off x="-11200" y="185232"/>
            <a:ext cx="4583200" cy="10345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9" name="Google Shape;519;p42"/>
          <p:cNvSpPr txBox="1">
            <a:spLocks noGrp="1"/>
          </p:cNvSpPr>
          <p:nvPr>
            <p:ph type="title"/>
          </p:nvPr>
        </p:nvSpPr>
        <p:spPr>
          <a:xfrm>
            <a:off x="1146025" y="194967"/>
            <a:ext cx="3208800" cy="1028700"/>
          </a:xfrm>
          <a:prstGeom prst="rect">
            <a:avLst/>
          </a:prstGeom>
        </p:spPr>
        <p:txBody>
          <a:bodyPr spcFirstLastPara="1" wrap="square" lIns="91425" tIns="91425" rIns="91425" bIns="91425" anchor="ctr" anchorCtr="0">
            <a:noAutofit/>
          </a:bodyPr>
          <a:lstStyle/>
          <a:p>
            <a:pPr lvl="0"/>
            <a:r>
              <a:rPr lang="en-GB" sz="2400" dirty="0">
                <a:latin typeface="Calibri" panose="020F0502020204030204" pitchFamily="34" charset="0"/>
                <a:cs typeface="Calibri" panose="020F0502020204030204" pitchFamily="34" charset="0"/>
              </a:rPr>
              <a:t>Common Challenges of Digital Transformation</a:t>
            </a:r>
            <a:endParaRPr sz="2400" dirty="0">
              <a:latin typeface="Calibri" panose="020F0502020204030204" pitchFamily="34" charset="0"/>
              <a:cs typeface="Calibri" panose="020F0502020204030204" pitchFamily="34" charset="0"/>
            </a:endParaRPr>
          </a:p>
        </p:txBody>
      </p:sp>
      <p:sp>
        <p:nvSpPr>
          <p:cNvPr id="521" name="Google Shape;521;p42"/>
          <p:cNvSpPr/>
          <p:nvPr/>
        </p:nvSpPr>
        <p:spPr>
          <a:xfrm>
            <a:off x="239056" y="1287956"/>
            <a:ext cx="4314197" cy="1687500"/>
          </a:xfrm>
          <a:prstGeom prst="rect">
            <a:avLst/>
          </a:prstGeom>
          <a:solidFill>
            <a:schemeClr val="lt2"/>
          </a:solidFill>
          <a:ln>
            <a:noFill/>
          </a:ln>
        </p:spPr>
        <p:txBody>
          <a:bodyPr spcFirstLastPara="1" wrap="square" lIns="91425" tIns="91425" rIns="1371600" bIns="91425" anchor="t" anchorCtr="0">
            <a:noAutofit/>
          </a:bodyPr>
          <a:lstStyle/>
          <a:p>
            <a:pPr lvl="0"/>
            <a:endParaRPr lang="en-GB" sz="1600" b="1" dirty="0">
              <a:latin typeface="Calibri" panose="020F0502020204030204" pitchFamily="34" charset="0"/>
              <a:cs typeface="Calibri" panose="020F0502020204030204" pitchFamily="34" charset="0"/>
            </a:endParaRPr>
          </a:p>
        </p:txBody>
      </p:sp>
      <p:sp>
        <p:nvSpPr>
          <p:cNvPr id="522" name="Google Shape;522;p42"/>
          <p:cNvSpPr/>
          <p:nvPr/>
        </p:nvSpPr>
        <p:spPr>
          <a:xfrm>
            <a:off x="4746394" y="1287956"/>
            <a:ext cx="4404900" cy="1687500"/>
          </a:xfrm>
          <a:prstGeom prst="rect">
            <a:avLst/>
          </a:prstGeom>
          <a:solidFill>
            <a:schemeClr val="lt2"/>
          </a:solidFill>
          <a:ln>
            <a:noFill/>
          </a:ln>
        </p:spPr>
        <p:txBody>
          <a:bodyPr spcFirstLastPara="1" wrap="square" lIns="1371600" tIns="91425" rIns="91425" bIns="91425" anchor="t" anchorCtr="0">
            <a:noAutofit/>
          </a:bodyPr>
          <a:lstStyle/>
          <a:p>
            <a:pPr marL="0" lvl="0" indent="0" algn="r" rtl="0">
              <a:spcBef>
                <a:spcPts val="0"/>
              </a:spcBef>
              <a:spcAft>
                <a:spcPts val="0"/>
              </a:spcAft>
              <a:buClr>
                <a:schemeClr val="dk1"/>
              </a:buClr>
              <a:buSzPts val="1100"/>
              <a:buFont typeface="Arial"/>
              <a:buNone/>
            </a:pPr>
            <a:endParaRPr lang="en-GB" dirty="0">
              <a:solidFill>
                <a:schemeClr val="dk1"/>
              </a:solidFill>
              <a:latin typeface="Nixie One"/>
              <a:ea typeface="Nixie One"/>
              <a:cs typeface="Nixie One"/>
              <a:sym typeface="Nixie One"/>
            </a:endParaRPr>
          </a:p>
        </p:txBody>
      </p:sp>
      <p:sp>
        <p:nvSpPr>
          <p:cNvPr id="523" name="Google Shape;523;p42"/>
          <p:cNvSpPr/>
          <p:nvPr/>
        </p:nvSpPr>
        <p:spPr>
          <a:xfrm>
            <a:off x="239056" y="3152307"/>
            <a:ext cx="4314600" cy="1508680"/>
          </a:xfrm>
          <a:prstGeom prst="rect">
            <a:avLst/>
          </a:prstGeom>
          <a:solidFill>
            <a:schemeClr val="lt2"/>
          </a:solidFill>
          <a:ln>
            <a:noFill/>
          </a:ln>
        </p:spPr>
        <p:txBody>
          <a:bodyPr spcFirstLastPara="1" wrap="square" lIns="91425" tIns="91425" rIns="1371600" bIns="91425" anchor="b" anchorCtr="0">
            <a:noAutofit/>
          </a:bodyPr>
          <a:lstStyle/>
          <a:p>
            <a:pPr marL="0" lvl="0" indent="0" algn="l" rtl="0">
              <a:spcBef>
                <a:spcPts val="0"/>
              </a:spcBef>
              <a:spcAft>
                <a:spcPts val="0"/>
              </a:spcAft>
              <a:buClr>
                <a:schemeClr val="dk1"/>
              </a:buClr>
              <a:buSzPts val="1100"/>
              <a:buFont typeface="Arial"/>
              <a:buNone/>
            </a:pPr>
            <a:endParaRPr lang="en-GB" dirty="0">
              <a:solidFill>
                <a:schemeClr val="dk1"/>
              </a:solidFill>
              <a:latin typeface="Nixie One"/>
              <a:ea typeface="Nixie One"/>
              <a:cs typeface="Nixie One"/>
              <a:sym typeface="Nixie One"/>
            </a:endParaRPr>
          </a:p>
        </p:txBody>
      </p:sp>
      <p:sp>
        <p:nvSpPr>
          <p:cNvPr id="524" name="Google Shape;524;p42"/>
          <p:cNvSpPr/>
          <p:nvPr/>
        </p:nvSpPr>
        <p:spPr>
          <a:xfrm>
            <a:off x="4746394" y="3152306"/>
            <a:ext cx="4404900" cy="1508681"/>
          </a:xfrm>
          <a:prstGeom prst="rect">
            <a:avLst/>
          </a:prstGeom>
          <a:solidFill>
            <a:schemeClr val="lt2"/>
          </a:solidFill>
          <a:ln>
            <a:noFill/>
          </a:ln>
        </p:spPr>
        <p:txBody>
          <a:bodyPr spcFirstLastPara="1" wrap="square" lIns="1371600" tIns="91425" rIns="91425" bIns="91425" anchor="b" anchorCtr="0">
            <a:noAutofit/>
          </a:bodyPr>
          <a:lstStyle/>
          <a:p>
            <a:pPr marL="0" lvl="0" indent="0" algn="r" rtl="0">
              <a:spcBef>
                <a:spcPts val="0"/>
              </a:spcBef>
              <a:spcAft>
                <a:spcPts val="0"/>
              </a:spcAft>
              <a:buClr>
                <a:schemeClr val="dk1"/>
              </a:buClr>
              <a:buSzPts val="1100"/>
              <a:buFont typeface="Arial"/>
              <a:buNone/>
            </a:pPr>
            <a:endParaRPr lang="en-GB" dirty="0">
              <a:solidFill>
                <a:schemeClr val="dk1"/>
              </a:solidFill>
              <a:latin typeface="Nixie One"/>
              <a:ea typeface="Nixie One"/>
              <a:cs typeface="Nixie One"/>
              <a:sym typeface="Nixie One"/>
            </a:endParaRPr>
          </a:p>
        </p:txBody>
      </p:sp>
      <p:sp>
        <p:nvSpPr>
          <p:cNvPr id="525" name="Google Shape;525;p42"/>
          <p:cNvSpPr/>
          <p:nvPr/>
        </p:nvSpPr>
        <p:spPr>
          <a:xfrm>
            <a:off x="3960225" y="2389788"/>
            <a:ext cx="1179645" cy="1169367"/>
          </a:xfrm>
          <a:prstGeom prst="pie">
            <a:avLst>
              <a:gd name="adj1" fmla="val 10788866"/>
              <a:gd name="adj2" fmla="val 162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42"/>
          <p:cNvSpPr/>
          <p:nvPr/>
        </p:nvSpPr>
        <p:spPr>
          <a:xfrm rot="5400000">
            <a:off x="4165649" y="2384649"/>
            <a:ext cx="1169367" cy="1179645"/>
          </a:xfrm>
          <a:prstGeom prst="pie">
            <a:avLst>
              <a:gd name="adj1" fmla="val 10788866"/>
              <a:gd name="adj2" fmla="val 162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2"/>
          <p:cNvSpPr/>
          <p:nvPr/>
        </p:nvSpPr>
        <p:spPr>
          <a:xfrm rot="10800000">
            <a:off x="4160509" y="2568607"/>
            <a:ext cx="1179645" cy="1169367"/>
          </a:xfrm>
          <a:prstGeom prst="pie">
            <a:avLst>
              <a:gd name="adj1" fmla="val 10788866"/>
              <a:gd name="adj2" fmla="val 162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2"/>
          <p:cNvSpPr/>
          <p:nvPr/>
        </p:nvSpPr>
        <p:spPr>
          <a:xfrm rot="-5400000">
            <a:off x="3965365" y="2563468"/>
            <a:ext cx="1169367" cy="1179645"/>
          </a:xfrm>
          <a:prstGeom prst="pie">
            <a:avLst>
              <a:gd name="adj1" fmla="val 10788866"/>
              <a:gd name="adj2" fmla="val 1620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2"/>
          <p:cNvSpPr/>
          <p:nvPr/>
        </p:nvSpPr>
        <p:spPr>
          <a:xfrm>
            <a:off x="402114" y="559127"/>
            <a:ext cx="286082" cy="286082"/>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ADCDC534-799B-4BD4-B55A-AE907630EAFC}"/>
              </a:ext>
            </a:extLst>
          </p:cNvPr>
          <p:cNvSpPr/>
          <p:nvPr/>
        </p:nvSpPr>
        <p:spPr>
          <a:xfrm>
            <a:off x="305293" y="1725960"/>
            <a:ext cx="3683911" cy="830997"/>
          </a:xfrm>
          <a:prstGeom prst="rect">
            <a:avLst/>
          </a:prstGeom>
        </p:spPr>
        <p:txBody>
          <a:bodyPr wrap="square">
            <a:spAutoFit/>
          </a:bodyPr>
          <a:lstStyle/>
          <a:p>
            <a:r>
              <a:rPr lang="en-GB" sz="1200" dirty="0">
                <a:solidFill>
                  <a:srgbClr val="114454"/>
                </a:solidFill>
                <a:latin typeface="Calibri" panose="020F0502020204030204" pitchFamily="34" charset="0"/>
                <a:cs typeface="Calibri" panose="020F0502020204030204" pitchFamily="34" charset="0"/>
              </a:rPr>
              <a:t>Each business should have a personalized digital transformation process that accommodates its strategic framework. To do so, the solution must be customizable to meet this requirement.</a:t>
            </a:r>
          </a:p>
        </p:txBody>
      </p:sp>
      <p:sp>
        <p:nvSpPr>
          <p:cNvPr id="3" name="Rectangle 2">
            <a:extLst>
              <a:ext uri="{FF2B5EF4-FFF2-40B4-BE49-F238E27FC236}">
                <a16:creationId xmlns:a16="http://schemas.microsoft.com/office/drawing/2014/main" id="{EB94B15F-3021-4D5F-B813-47DB2570BF0B}"/>
              </a:ext>
            </a:extLst>
          </p:cNvPr>
          <p:cNvSpPr/>
          <p:nvPr/>
        </p:nvSpPr>
        <p:spPr>
          <a:xfrm>
            <a:off x="305293" y="1387406"/>
            <a:ext cx="1653017" cy="338554"/>
          </a:xfrm>
          <a:prstGeom prst="rect">
            <a:avLst/>
          </a:prstGeom>
        </p:spPr>
        <p:txBody>
          <a:bodyPr wrap="none">
            <a:spAutoFit/>
          </a:bodyPr>
          <a:lstStyle/>
          <a:p>
            <a:pPr lvl="0"/>
            <a:r>
              <a:rPr lang="en-GB" sz="1600" b="1" dirty="0">
                <a:latin typeface="Calibri" panose="020F0502020204030204" pitchFamily="34" charset="0"/>
                <a:cs typeface="Calibri" panose="020F0502020204030204" pitchFamily="34" charset="0"/>
              </a:rPr>
              <a:t>CUSTOMIZATION</a:t>
            </a:r>
          </a:p>
        </p:txBody>
      </p:sp>
      <p:sp>
        <p:nvSpPr>
          <p:cNvPr id="19" name="Rectangle 18">
            <a:extLst>
              <a:ext uri="{FF2B5EF4-FFF2-40B4-BE49-F238E27FC236}">
                <a16:creationId xmlns:a16="http://schemas.microsoft.com/office/drawing/2014/main" id="{F48DA7F9-AA35-4BFB-8D23-F76E3200422D}"/>
              </a:ext>
            </a:extLst>
          </p:cNvPr>
          <p:cNvSpPr/>
          <p:nvPr/>
        </p:nvSpPr>
        <p:spPr>
          <a:xfrm>
            <a:off x="5254024" y="1725960"/>
            <a:ext cx="3819460" cy="830997"/>
          </a:xfrm>
          <a:prstGeom prst="rect">
            <a:avLst/>
          </a:prstGeom>
        </p:spPr>
        <p:txBody>
          <a:bodyPr wrap="square">
            <a:spAutoFit/>
          </a:bodyPr>
          <a:lstStyle/>
          <a:p>
            <a:pPr algn="r"/>
            <a:r>
              <a:rPr lang="en-GB" sz="1200" dirty="0">
                <a:solidFill>
                  <a:srgbClr val="114454"/>
                </a:solidFill>
                <a:latin typeface="Calibri" panose="020F0502020204030204" pitchFamily="34" charset="0"/>
                <a:cs typeface="Calibri" panose="020F0502020204030204" pitchFamily="34" charset="0"/>
              </a:rPr>
              <a:t>Safeguarding your confidential data and strategic information from competitors should be a priority. It can be hard to ensure this critical data stays safe, but it can be done with the right steps</a:t>
            </a:r>
            <a:endParaRPr lang="en-GB" sz="1100" dirty="0">
              <a:solidFill>
                <a:srgbClr val="114454"/>
              </a:solidFill>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A5A8D6AC-D32E-409F-A693-947C4756047C}"/>
              </a:ext>
            </a:extLst>
          </p:cNvPr>
          <p:cNvSpPr/>
          <p:nvPr/>
        </p:nvSpPr>
        <p:spPr>
          <a:xfrm>
            <a:off x="8069682" y="1387406"/>
            <a:ext cx="1003801" cy="338554"/>
          </a:xfrm>
          <a:prstGeom prst="rect">
            <a:avLst/>
          </a:prstGeom>
        </p:spPr>
        <p:txBody>
          <a:bodyPr wrap="none">
            <a:spAutoFit/>
          </a:bodyPr>
          <a:lstStyle/>
          <a:p>
            <a:pPr lvl="0" algn="r"/>
            <a:r>
              <a:rPr lang="en-GB" sz="1600" b="1" dirty="0">
                <a:latin typeface="Calibri" panose="020F0502020204030204" pitchFamily="34" charset="0"/>
                <a:cs typeface="Calibri" panose="020F0502020204030204" pitchFamily="34" charset="0"/>
              </a:rPr>
              <a:t>SECURITY</a:t>
            </a:r>
            <a:endParaRPr lang="en-GB" sz="2000" b="1" dirty="0">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CF19A960-584B-4325-9740-B294F8C9B9BB}"/>
              </a:ext>
            </a:extLst>
          </p:cNvPr>
          <p:cNvSpPr/>
          <p:nvPr/>
        </p:nvSpPr>
        <p:spPr>
          <a:xfrm>
            <a:off x="301134" y="3590321"/>
            <a:ext cx="3819460" cy="830997"/>
          </a:xfrm>
          <a:prstGeom prst="rect">
            <a:avLst/>
          </a:prstGeom>
        </p:spPr>
        <p:txBody>
          <a:bodyPr wrap="square">
            <a:spAutoFit/>
          </a:bodyPr>
          <a:lstStyle/>
          <a:p>
            <a:r>
              <a:rPr lang="en-GB" sz="1200" dirty="0">
                <a:solidFill>
                  <a:srgbClr val="114454"/>
                </a:solidFill>
                <a:latin typeface="Calibri" panose="020F0502020204030204" pitchFamily="34" charset="0"/>
                <a:cs typeface="Calibri" panose="020F0502020204030204" pitchFamily="34" charset="0"/>
              </a:rPr>
              <a:t>This is the fundamental issue that companies are facing in today’s digital age. To be aware of their current status regarding digital transformation, enterprises must have access to information at all times</a:t>
            </a:r>
          </a:p>
        </p:txBody>
      </p:sp>
      <p:sp>
        <p:nvSpPr>
          <p:cNvPr id="22" name="Rectangle 21">
            <a:extLst>
              <a:ext uri="{FF2B5EF4-FFF2-40B4-BE49-F238E27FC236}">
                <a16:creationId xmlns:a16="http://schemas.microsoft.com/office/drawing/2014/main" id="{0710EB17-8710-4CC2-BCAD-DD58E2A091D0}"/>
              </a:ext>
            </a:extLst>
          </p:cNvPr>
          <p:cNvSpPr/>
          <p:nvPr/>
        </p:nvSpPr>
        <p:spPr>
          <a:xfrm>
            <a:off x="301134" y="3251766"/>
            <a:ext cx="2154757" cy="338554"/>
          </a:xfrm>
          <a:prstGeom prst="rect">
            <a:avLst/>
          </a:prstGeom>
        </p:spPr>
        <p:txBody>
          <a:bodyPr wrap="none">
            <a:spAutoFit/>
          </a:bodyPr>
          <a:lstStyle/>
          <a:p>
            <a:pPr lvl="0" algn="r"/>
            <a:r>
              <a:rPr lang="en-GB" sz="1600" b="1" dirty="0">
                <a:latin typeface="Calibri" panose="020F0502020204030204" pitchFamily="34" charset="0"/>
                <a:cs typeface="Calibri" panose="020F0502020204030204" pitchFamily="34" charset="0"/>
              </a:rPr>
              <a:t>REAL-TIME REPORTING</a:t>
            </a:r>
            <a:endParaRPr lang="en-GB" sz="1800" b="1" dirty="0">
              <a:latin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5480E4DE-3E1E-4766-8BD3-859223D37503}"/>
              </a:ext>
            </a:extLst>
          </p:cNvPr>
          <p:cNvSpPr/>
          <p:nvPr/>
        </p:nvSpPr>
        <p:spPr>
          <a:xfrm>
            <a:off x="5245955" y="3590321"/>
            <a:ext cx="3819460" cy="830997"/>
          </a:xfrm>
          <a:prstGeom prst="rect">
            <a:avLst/>
          </a:prstGeom>
        </p:spPr>
        <p:txBody>
          <a:bodyPr wrap="square">
            <a:spAutoFit/>
          </a:bodyPr>
          <a:lstStyle/>
          <a:p>
            <a:pPr algn="r"/>
            <a:r>
              <a:rPr lang="en-GB" sz="1200" dirty="0">
                <a:solidFill>
                  <a:srgbClr val="114454"/>
                </a:solidFill>
                <a:latin typeface="Calibri" panose="020F0502020204030204" pitchFamily="34" charset="0"/>
                <a:cs typeface="Calibri" panose="020F0502020204030204" pitchFamily="34" charset="0"/>
              </a:rPr>
              <a:t>Monitoring KPIs can be arduous if done manually, but automating the tracking process is also challenging. Companies must find a way to tackle this challenge to make efficient progress.</a:t>
            </a:r>
            <a:endParaRPr lang="en-GB" sz="1100" dirty="0">
              <a:solidFill>
                <a:srgbClr val="114454"/>
              </a:solidFill>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6C654945-0B23-4322-834E-BAB827B9F865}"/>
              </a:ext>
            </a:extLst>
          </p:cNvPr>
          <p:cNvSpPr/>
          <p:nvPr/>
        </p:nvSpPr>
        <p:spPr>
          <a:xfrm>
            <a:off x="6179688" y="3251766"/>
            <a:ext cx="2885726" cy="338554"/>
          </a:xfrm>
          <a:prstGeom prst="rect">
            <a:avLst/>
          </a:prstGeom>
        </p:spPr>
        <p:txBody>
          <a:bodyPr wrap="none">
            <a:spAutoFit/>
          </a:bodyPr>
          <a:lstStyle/>
          <a:p>
            <a:pPr lvl="0" algn="r"/>
            <a:r>
              <a:rPr lang="en-GB" sz="1600" b="1" dirty="0">
                <a:latin typeface="Calibri" panose="020F0502020204030204" pitchFamily="34" charset="0"/>
                <a:cs typeface="Calibri" panose="020F0502020204030204" pitchFamily="34" charset="0"/>
              </a:rPr>
              <a:t>AUTOMATION IN MONITORING</a:t>
            </a:r>
            <a:endParaRPr lang="en-GB" sz="2400" b="1" dirty="0">
              <a:latin typeface="Calibri" panose="020F0502020204030204" pitchFamily="34" charset="0"/>
              <a:cs typeface="Calibri" panose="020F0502020204030204" pitchFamily="34" charset="0"/>
            </a:endParaRPr>
          </a:p>
        </p:txBody>
      </p:sp>
      <p:grpSp>
        <p:nvGrpSpPr>
          <p:cNvPr id="35" name="Group 34">
            <a:extLst>
              <a:ext uri="{FF2B5EF4-FFF2-40B4-BE49-F238E27FC236}">
                <a16:creationId xmlns:a16="http://schemas.microsoft.com/office/drawing/2014/main" id="{B57818D3-0697-436C-93BA-1AB2652B462E}"/>
              </a:ext>
            </a:extLst>
          </p:cNvPr>
          <p:cNvGrpSpPr/>
          <p:nvPr/>
        </p:nvGrpSpPr>
        <p:grpSpPr>
          <a:xfrm>
            <a:off x="0" y="4736054"/>
            <a:ext cx="9144000" cy="325618"/>
            <a:chOff x="0" y="4736054"/>
            <a:chExt cx="9144000" cy="325618"/>
          </a:xfrm>
        </p:grpSpPr>
        <p:cxnSp>
          <p:nvCxnSpPr>
            <p:cNvPr id="36" name="Straight Connector 35">
              <a:extLst>
                <a:ext uri="{FF2B5EF4-FFF2-40B4-BE49-F238E27FC236}">
                  <a16:creationId xmlns:a16="http://schemas.microsoft.com/office/drawing/2014/main" id="{EE0AA675-47B4-472E-BC18-B92DD55F47AB}"/>
                </a:ext>
              </a:extLst>
            </p:cNvPr>
            <p:cNvCxnSpPr/>
            <p:nvPr/>
          </p:nvCxnSpPr>
          <p:spPr>
            <a:xfrm>
              <a:off x="0" y="4736054"/>
              <a:ext cx="9144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AA53061A-E59A-4B2B-9070-B9BA878FFACE}"/>
                </a:ext>
              </a:extLst>
            </p:cNvPr>
            <p:cNvGrpSpPr/>
            <p:nvPr/>
          </p:nvGrpSpPr>
          <p:grpSpPr>
            <a:xfrm>
              <a:off x="415329" y="4800062"/>
              <a:ext cx="8313342" cy="261610"/>
              <a:chOff x="297656" y="4757198"/>
              <a:chExt cx="8313342" cy="261610"/>
            </a:xfrm>
          </p:grpSpPr>
          <p:sp>
            <p:nvSpPr>
              <p:cNvPr id="38" name="TextBox 37">
                <a:extLst>
                  <a:ext uri="{FF2B5EF4-FFF2-40B4-BE49-F238E27FC236}">
                    <a16:creationId xmlns:a16="http://schemas.microsoft.com/office/drawing/2014/main" id="{6BC91B99-17E8-46CB-A17E-33FA1B9146CF}"/>
                  </a:ext>
                </a:extLst>
              </p:cNvPr>
              <p:cNvSpPr txBox="1"/>
              <p:nvPr/>
            </p:nvSpPr>
            <p:spPr>
              <a:xfrm>
                <a:off x="297656" y="4757198"/>
                <a:ext cx="7566184" cy="261610"/>
              </a:xfrm>
              <a:prstGeom prst="rect">
                <a:avLst/>
              </a:prstGeom>
              <a:noFill/>
            </p:spPr>
            <p:txBody>
              <a:bodyPr wrap="square" rtlCol="0">
                <a:spAutoFit/>
              </a:bodyPr>
              <a:lstStyle/>
              <a:p>
                <a:r>
                  <a:rPr lang="fr-FR" sz="1100" dirty="0">
                    <a:solidFill>
                      <a:schemeClr val="bg2">
                        <a:lumMod val="50000"/>
                      </a:schemeClr>
                    </a:solidFill>
                    <a:latin typeface="Calibri" panose="020F0502020204030204" pitchFamily="34" charset="0"/>
                    <a:cs typeface="Calibri" panose="020F0502020204030204" pitchFamily="34" charset="0"/>
                  </a:rPr>
                  <a:t>Source </a:t>
                </a:r>
                <a:r>
                  <a:rPr lang="en-GB" sz="1100" dirty="0">
                    <a:solidFill>
                      <a:schemeClr val="bg2">
                        <a:lumMod val="50000"/>
                      </a:schemeClr>
                    </a:solidFill>
                    <a:latin typeface="Calibri" panose="020F0502020204030204" pitchFamily="34" charset="0"/>
                    <a:cs typeface="Calibri" panose="020F0502020204030204" pitchFamily="34" charset="0"/>
                  </a:rPr>
                  <a:t>: </a:t>
                </a:r>
                <a:r>
                  <a:rPr lang="en-GB" sz="1100" dirty="0">
                    <a:solidFill>
                      <a:schemeClr val="bg2">
                        <a:lumMod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2">
                      <a:lumMod val="50000"/>
                    </a:schemeClr>
                  </a:solidFill>
                  <a:latin typeface="Calibri" panose="020F0502020204030204" pitchFamily="34" charset="0"/>
                  <a:cs typeface="Calibri" panose="020F0502020204030204" pitchFamily="34" charset="0"/>
                </a:endParaRPr>
              </a:p>
            </p:txBody>
          </p:sp>
          <p:pic>
            <p:nvPicPr>
              <p:cNvPr id="39" name="Graphic 38">
                <a:extLst>
                  <a:ext uri="{FF2B5EF4-FFF2-40B4-BE49-F238E27FC236}">
                    <a16:creationId xmlns:a16="http://schemas.microsoft.com/office/drawing/2014/main" id="{412C1A30-A55B-4349-A9A1-D2050BE710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0926" y="4760710"/>
                <a:ext cx="1210072" cy="254587"/>
              </a:xfrm>
              <a:prstGeom prst="rect">
                <a:avLst/>
              </a:prstGeom>
            </p:spPr>
          </p:pic>
        </p:grpSp>
      </p:grpSp>
    </p:spTree>
    <p:extLst>
      <p:ext uri="{BB962C8B-B14F-4D97-AF65-F5344CB8AC3E}">
        <p14:creationId xmlns:p14="http://schemas.microsoft.com/office/powerpoint/2010/main" val="3002827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 name="Rectangle 12">
            <a:extLst>
              <a:ext uri="{FF2B5EF4-FFF2-40B4-BE49-F238E27FC236}">
                <a16:creationId xmlns:a16="http://schemas.microsoft.com/office/drawing/2014/main" id="{C2F6C16C-853C-498A-A897-1E261F56F921}"/>
              </a:ext>
            </a:extLst>
          </p:cNvPr>
          <p:cNvSpPr/>
          <p:nvPr/>
        </p:nvSpPr>
        <p:spPr>
          <a:xfrm>
            <a:off x="0" y="771526"/>
            <a:ext cx="9144000" cy="4371974"/>
          </a:xfrm>
          <a:prstGeom prst="rect">
            <a:avLst/>
          </a:prstGeom>
          <a:solidFill>
            <a:srgbClr val="165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Google Shape;135;p15"/>
          <p:cNvSpPr txBox="1">
            <a:spLocks noGrp="1"/>
          </p:cNvSpPr>
          <p:nvPr>
            <p:ph type="subTitle" idx="4294967295"/>
          </p:nvPr>
        </p:nvSpPr>
        <p:spPr>
          <a:xfrm>
            <a:off x="676926" y="2185985"/>
            <a:ext cx="7790147" cy="1458957"/>
          </a:xfrm>
          <a:prstGeom prst="rect">
            <a:avLst/>
          </a:prstGeom>
        </p:spPr>
        <p:txBody>
          <a:bodyPr spcFirstLastPara="1" wrap="square" lIns="91425" tIns="91425" rIns="91425" bIns="91425" anchor="ctr" anchorCtr="0">
            <a:noAutofit/>
          </a:bodyPr>
          <a:lstStyle/>
          <a:p>
            <a:pPr marL="0" lvl="0" indent="0" algn="ctr">
              <a:buNone/>
            </a:pPr>
            <a:r>
              <a:rPr lang="en-GB" sz="1800" dirty="0">
                <a:solidFill>
                  <a:schemeClr val="bg1"/>
                </a:solidFill>
                <a:latin typeface="Calibri" panose="020F0502020204030204" pitchFamily="34" charset="0"/>
                <a:cs typeface="Calibri" panose="020F0502020204030204" pitchFamily="34" charset="0"/>
              </a:rPr>
              <a:t>Businesses must go through digital transformation in order to be competitive in the digital age. A solid strategy must be created in order to ensure a smooth transition, and any common issues that may arise must be addressed. With the correct strategy and resources, you may successfully reposition your company in the digital sphere.</a:t>
            </a:r>
            <a:endParaRPr sz="800" b="1" dirty="0">
              <a:solidFill>
                <a:schemeClr val="bg1"/>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37C468A6-FD0B-47BE-BFFE-0F199B08D586}"/>
              </a:ext>
            </a:extLst>
          </p:cNvPr>
          <p:cNvSpPr/>
          <p:nvPr/>
        </p:nvSpPr>
        <p:spPr>
          <a:xfrm>
            <a:off x="1657350" y="1353954"/>
            <a:ext cx="5829300" cy="523220"/>
          </a:xfrm>
          <a:prstGeom prst="rect">
            <a:avLst/>
          </a:prstGeom>
        </p:spPr>
        <p:txBody>
          <a:bodyPr wrap="square">
            <a:spAutoFit/>
          </a:bodyPr>
          <a:lstStyle/>
          <a:p>
            <a:pPr algn="ctr"/>
            <a:r>
              <a:rPr lang="en-GB" sz="2800" b="1" dirty="0">
                <a:solidFill>
                  <a:schemeClr val="bg1"/>
                </a:solidFill>
                <a:latin typeface="Calibri" panose="020F0502020204030204" pitchFamily="34" charset="0"/>
                <a:cs typeface="Calibri" panose="020F0502020204030204" pitchFamily="34" charset="0"/>
              </a:rPr>
              <a:t>Conclusion</a:t>
            </a:r>
          </a:p>
        </p:txBody>
      </p:sp>
      <p:grpSp>
        <p:nvGrpSpPr>
          <p:cNvPr id="9" name="Group 8">
            <a:extLst>
              <a:ext uri="{FF2B5EF4-FFF2-40B4-BE49-F238E27FC236}">
                <a16:creationId xmlns:a16="http://schemas.microsoft.com/office/drawing/2014/main" id="{08997C8B-22D5-4C06-B21C-5C1A3C977EEB}"/>
              </a:ext>
            </a:extLst>
          </p:cNvPr>
          <p:cNvGrpSpPr/>
          <p:nvPr/>
        </p:nvGrpSpPr>
        <p:grpSpPr>
          <a:xfrm>
            <a:off x="0" y="4700334"/>
            <a:ext cx="9144000" cy="339928"/>
            <a:chOff x="0" y="4720876"/>
            <a:chExt cx="9144000" cy="339928"/>
          </a:xfrm>
        </p:grpSpPr>
        <p:cxnSp>
          <p:nvCxnSpPr>
            <p:cNvPr id="10" name="Straight Connector 9">
              <a:extLst>
                <a:ext uri="{FF2B5EF4-FFF2-40B4-BE49-F238E27FC236}">
                  <a16:creationId xmlns:a16="http://schemas.microsoft.com/office/drawing/2014/main" id="{EED7A329-5F85-422D-8733-34096BFBA582}"/>
                </a:ext>
              </a:extLst>
            </p:cNvPr>
            <p:cNvCxnSpPr/>
            <p:nvPr/>
          </p:nvCxnSpPr>
          <p:spPr>
            <a:xfrm>
              <a:off x="0" y="4720876"/>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B0400CF-A6E3-495B-B33B-5A199FE10268}"/>
                </a:ext>
              </a:extLst>
            </p:cNvPr>
            <p:cNvSpPr txBox="1"/>
            <p:nvPr/>
          </p:nvSpPr>
          <p:spPr>
            <a:xfrm>
              <a:off x="297656" y="4777740"/>
              <a:ext cx="7566184" cy="261610"/>
            </a:xfrm>
            <a:prstGeom prst="rect">
              <a:avLst/>
            </a:prstGeom>
            <a:noFill/>
          </p:spPr>
          <p:txBody>
            <a:bodyPr wrap="square" rtlCol="0">
              <a:spAutoFit/>
            </a:bodyPr>
            <a:lstStyle/>
            <a:p>
              <a:r>
                <a:rPr lang="fr-FR" sz="1100" dirty="0">
                  <a:solidFill>
                    <a:schemeClr val="bg1"/>
                  </a:solidFill>
                  <a:latin typeface="Calibri" panose="020F0502020204030204" pitchFamily="34" charset="0"/>
                  <a:cs typeface="Calibri" panose="020F0502020204030204" pitchFamily="34" charset="0"/>
                </a:rPr>
                <a:t>Source </a:t>
              </a:r>
              <a:r>
                <a:rPr lang="en-GB" sz="1100" dirty="0">
                  <a:solidFill>
                    <a:schemeClr val="bg1"/>
                  </a:solidFill>
                  <a:latin typeface="Calibri" panose="020F0502020204030204" pitchFamily="34" charset="0"/>
                  <a:cs typeface="Calibri" panose="020F0502020204030204" pitchFamily="34" charset="0"/>
                </a:rPr>
                <a:t>: </a:t>
              </a:r>
              <a:r>
                <a:rPr lang="en-GB" sz="11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https://www.weblineglobal.com/blog/digital-transformation-strategy/</a:t>
              </a:r>
              <a:endParaRPr lang="en-GB" sz="1100" dirty="0">
                <a:solidFill>
                  <a:schemeClr val="bg1"/>
                </a:solidFill>
                <a:latin typeface="Calibri" panose="020F0502020204030204" pitchFamily="34" charset="0"/>
                <a:cs typeface="Calibri" panose="020F0502020204030204" pitchFamily="34" charset="0"/>
              </a:endParaRPr>
            </a:p>
          </p:txBody>
        </p:sp>
        <p:pic>
          <p:nvPicPr>
            <p:cNvPr id="12" name="Graphic 11">
              <a:extLst>
                <a:ext uri="{FF2B5EF4-FFF2-40B4-BE49-F238E27FC236}">
                  <a16:creationId xmlns:a16="http://schemas.microsoft.com/office/drawing/2014/main" id="{4AA11C52-B331-488A-B586-B909AEB8E0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0946" y="4806317"/>
              <a:ext cx="1209600" cy="254487"/>
            </a:xfrm>
            <a:prstGeom prst="rect">
              <a:avLst/>
            </a:prstGeom>
          </p:spPr>
        </p:pic>
      </p:grpSp>
    </p:spTree>
    <p:extLst>
      <p:ext uri="{BB962C8B-B14F-4D97-AF65-F5344CB8AC3E}">
        <p14:creationId xmlns:p14="http://schemas.microsoft.com/office/powerpoint/2010/main" val="4013171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6" name="Graphic 15">
            <a:extLst>
              <a:ext uri="{FF2B5EF4-FFF2-40B4-BE49-F238E27FC236}">
                <a16:creationId xmlns:a16="http://schemas.microsoft.com/office/drawing/2014/main" id="{1631C546-2967-431E-A1A6-C3ECF81938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01660" y="233844"/>
            <a:ext cx="2540681" cy="534533"/>
          </a:xfrm>
          <a:prstGeom prst="rect">
            <a:avLst/>
          </a:prstGeom>
        </p:spPr>
      </p:pic>
      <p:sp>
        <p:nvSpPr>
          <p:cNvPr id="17" name="Google Shape;84;p14">
            <a:extLst>
              <a:ext uri="{FF2B5EF4-FFF2-40B4-BE49-F238E27FC236}">
                <a16:creationId xmlns:a16="http://schemas.microsoft.com/office/drawing/2014/main" id="{3FD13567-EEC4-402E-B36F-B8E6A18C04F5}"/>
              </a:ext>
            </a:extLst>
          </p:cNvPr>
          <p:cNvSpPr txBox="1">
            <a:spLocks/>
          </p:cNvSpPr>
          <p:nvPr/>
        </p:nvSpPr>
        <p:spPr>
          <a:xfrm>
            <a:off x="3228975" y="804097"/>
            <a:ext cx="2671763" cy="78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accent2"/>
              </a:buClr>
              <a:buSzPts val="3000"/>
              <a:buFont typeface="Nixie One"/>
              <a:buChar char="▪"/>
              <a:defRPr sz="3000" b="0" i="0" u="none" strike="noStrike" cap="none">
                <a:solidFill>
                  <a:schemeClr val="accent1"/>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2"/>
              </a:buClr>
              <a:buSzPts val="2400"/>
              <a:buFont typeface="Nixie One"/>
              <a:buChar char="▫"/>
              <a:defRPr sz="2400" b="0" i="0" u="none" strike="noStrike" cap="none">
                <a:solidFill>
                  <a:schemeClr val="accent1"/>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2"/>
              </a:buClr>
              <a:buSzPts val="2400"/>
              <a:buFont typeface="Nixie One"/>
              <a:buChar char="■"/>
              <a:defRPr sz="2400" b="0" i="0" u="none" strike="noStrike" cap="none">
                <a:solidFill>
                  <a:schemeClr val="accent1"/>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1"/>
              </a:buClr>
              <a:buSzPts val="1800"/>
              <a:buFont typeface="Nixie One"/>
              <a:buChar char="●"/>
              <a:defRPr sz="1800" b="0" i="0" u="none" strike="noStrike" cap="none">
                <a:solidFill>
                  <a:schemeClr val="accent1"/>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1"/>
              </a:buClr>
              <a:buSzPts val="1800"/>
              <a:buFont typeface="Nixie One"/>
              <a:buChar char="○"/>
              <a:defRPr sz="1800" b="0" i="0" u="none" strike="noStrike" cap="none">
                <a:solidFill>
                  <a:schemeClr val="accent1"/>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1"/>
              </a:buClr>
              <a:buSzPts val="1800"/>
              <a:buFont typeface="Nixie One"/>
              <a:buChar char="■"/>
              <a:defRPr sz="1800" b="0" i="0" u="none" strike="noStrike" cap="none">
                <a:solidFill>
                  <a:schemeClr val="accent1"/>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1"/>
              </a:buClr>
              <a:buSzPts val="1800"/>
              <a:buFont typeface="Nixie One"/>
              <a:buChar char="●"/>
              <a:defRPr sz="1800" b="0" i="0" u="none" strike="noStrike" cap="none">
                <a:solidFill>
                  <a:schemeClr val="accent1"/>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1"/>
              </a:buClr>
              <a:buSzPts val="1800"/>
              <a:buFont typeface="Nixie One"/>
              <a:buChar char="○"/>
              <a:defRPr sz="1800" b="0" i="0" u="none" strike="noStrike" cap="none">
                <a:solidFill>
                  <a:schemeClr val="accent1"/>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1"/>
              </a:buClr>
              <a:buSzPts val="1800"/>
              <a:buFont typeface="Nixie One"/>
              <a:buChar char="■"/>
              <a:defRPr sz="1800" b="0" i="0" u="none" strike="noStrike" cap="none">
                <a:solidFill>
                  <a:schemeClr val="accent1"/>
                </a:solidFill>
                <a:latin typeface="Nixie One"/>
                <a:ea typeface="Nixie One"/>
                <a:cs typeface="Nixie One"/>
                <a:sym typeface="Nixie One"/>
              </a:defRPr>
            </a:lvl9pPr>
          </a:lstStyle>
          <a:p>
            <a:pPr marL="0" indent="0" algn="ctr">
              <a:buFont typeface="Nixie One"/>
              <a:buNone/>
            </a:pPr>
            <a:r>
              <a:rPr lang="en-GB" sz="4400" b="1" dirty="0">
                <a:latin typeface="Calibri" panose="020F0502020204030204" pitchFamily="34" charset="0"/>
                <a:cs typeface="Calibri" panose="020F0502020204030204" pitchFamily="34" charset="0"/>
              </a:rPr>
              <a:t>Thank You</a:t>
            </a:r>
          </a:p>
        </p:txBody>
      </p:sp>
      <p:grpSp>
        <p:nvGrpSpPr>
          <p:cNvPr id="18" name="Google Shape;87;p14">
            <a:extLst>
              <a:ext uri="{FF2B5EF4-FFF2-40B4-BE49-F238E27FC236}">
                <a16:creationId xmlns:a16="http://schemas.microsoft.com/office/drawing/2014/main" id="{2EE4C52F-32FF-466B-B0D8-F4CA60540CAD}"/>
              </a:ext>
            </a:extLst>
          </p:cNvPr>
          <p:cNvGrpSpPr/>
          <p:nvPr/>
        </p:nvGrpSpPr>
        <p:grpSpPr>
          <a:xfrm>
            <a:off x="3920456" y="1592667"/>
            <a:ext cx="1288800" cy="63900"/>
            <a:chOff x="3927600" y="2539800"/>
            <a:chExt cx="1288800" cy="63900"/>
          </a:xfrm>
        </p:grpSpPr>
        <p:cxnSp>
          <p:nvCxnSpPr>
            <p:cNvPr id="19" name="Google Shape;88;p14">
              <a:extLst>
                <a:ext uri="{FF2B5EF4-FFF2-40B4-BE49-F238E27FC236}">
                  <a16:creationId xmlns:a16="http://schemas.microsoft.com/office/drawing/2014/main" id="{3FBABCC8-D737-4552-9646-F18A8562EF6A}"/>
                </a:ext>
              </a:extLst>
            </p:cNvPr>
            <p:cNvCxnSpPr/>
            <p:nvPr/>
          </p:nvCxnSpPr>
          <p:spPr>
            <a:xfrm>
              <a:off x="3927600" y="2571750"/>
              <a:ext cx="1288800" cy="0"/>
            </a:xfrm>
            <a:prstGeom prst="straightConnector1">
              <a:avLst/>
            </a:prstGeom>
            <a:noFill/>
            <a:ln w="9525" cap="flat" cmpd="sng">
              <a:solidFill>
                <a:srgbClr val="222222"/>
              </a:solidFill>
              <a:prstDash val="solid"/>
              <a:round/>
              <a:headEnd type="none" w="med" len="med"/>
              <a:tailEnd type="none" w="med" len="med"/>
            </a:ln>
          </p:spPr>
        </p:cxnSp>
        <p:sp>
          <p:nvSpPr>
            <p:cNvPr id="20" name="Google Shape;89;p14">
              <a:extLst>
                <a:ext uri="{FF2B5EF4-FFF2-40B4-BE49-F238E27FC236}">
                  <a16:creationId xmlns:a16="http://schemas.microsoft.com/office/drawing/2014/main" id="{FF8A00AE-B78C-466A-95A5-13491B014893}"/>
                </a:ext>
              </a:extLst>
            </p:cNvPr>
            <p:cNvSpPr/>
            <p:nvPr/>
          </p:nvSpPr>
          <p:spPr>
            <a:xfrm flipH="1">
              <a:off x="4538275" y="2539800"/>
              <a:ext cx="67500" cy="63900"/>
            </a:xfrm>
            <a:prstGeom prst="diamond">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Text Box 5">
            <a:extLst>
              <a:ext uri="{FF2B5EF4-FFF2-40B4-BE49-F238E27FC236}">
                <a16:creationId xmlns:a16="http://schemas.microsoft.com/office/drawing/2014/main" id="{E9F97428-FFA3-4F69-8F10-B59179EF8193}"/>
              </a:ext>
            </a:extLst>
          </p:cNvPr>
          <p:cNvSpPr txBox="1">
            <a:spLocks noChangeArrowheads="1"/>
          </p:cNvSpPr>
          <p:nvPr/>
        </p:nvSpPr>
        <p:spPr bwMode="auto">
          <a:xfrm>
            <a:off x="1050390" y="2020528"/>
            <a:ext cx="17581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b="1" dirty="0">
                <a:solidFill>
                  <a:schemeClr val="tx1"/>
                </a:solidFill>
                <a:latin typeface="Calibri" panose="020F0502020204030204" pitchFamily="34" charset="0"/>
                <a:cs typeface="Calibri" panose="020F0502020204030204" pitchFamily="34" charset="0"/>
              </a:rPr>
              <a:t>CONTACT US</a:t>
            </a:r>
          </a:p>
        </p:txBody>
      </p:sp>
      <p:sp>
        <p:nvSpPr>
          <p:cNvPr id="22" name="Text Box 5">
            <a:extLst>
              <a:ext uri="{FF2B5EF4-FFF2-40B4-BE49-F238E27FC236}">
                <a16:creationId xmlns:a16="http://schemas.microsoft.com/office/drawing/2014/main" id="{587C64AC-E478-4FF2-ACCF-1DBE1D2AA260}"/>
              </a:ext>
            </a:extLst>
          </p:cNvPr>
          <p:cNvSpPr txBox="1">
            <a:spLocks noChangeArrowheads="1"/>
          </p:cNvSpPr>
          <p:nvPr/>
        </p:nvSpPr>
        <p:spPr bwMode="auto">
          <a:xfrm>
            <a:off x="1050389" y="2479821"/>
            <a:ext cx="367435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dirty="0">
                <a:solidFill>
                  <a:schemeClr val="tx1"/>
                </a:solidFill>
                <a:latin typeface="Calibri" panose="020F0502020204030204" pitchFamily="34" charset="0"/>
                <a:cs typeface="Calibri" panose="020F0502020204030204" pitchFamily="34" charset="0"/>
              </a:rPr>
              <a:t>+1-213-908-1090 (USA)</a:t>
            </a:r>
          </a:p>
          <a:p>
            <a:r>
              <a:rPr lang="en-US" altLang="zh-CN" sz="2000" dirty="0">
                <a:solidFill>
                  <a:schemeClr val="tx1"/>
                </a:solidFill>
                <a:latin typeface="Calibri" panose="020F0502020204030204" pitchFamily="34" charset="0"/>
                <a:cs typeface="Calibri" panose="020F0502020204030204" pitchFamily="34" charset="0"/>
              </a:rPr>
              <a:t>+61-2-8011-4668 (AUS)</a:t>
            </a:r>
          </a:p>
        </p:txBody>
      </p:sp>
      <p:grpSp>
        <p:nvGrpSpPr>
          <p:cNvPr id="23" name="Group 22">
            <a:extLst>
              <a:ext uri="{FF2B5EF4-FFF2-40B4-BE49-F238E27FC236}">
                <a16:creationId xmlns:a16="http://schemas.microsoft.com/office/drawing/2014/main" id="{281C0EE2-1376-482F-9904-820CCDFC648D}"/>
              </a:ext>
            </a:extLst>
          </p:cNvPr>
          <p:cNvGrpSpPr/>
          <p:nvPr/>
        </p:nvGrpSpPr>
        <p:grpSpPr>
          <a:xfrm>
            <a:off x="1050390" y="3530907"/>
            <a:ext cx="3356882" cy="814090"/>
            <a:chOff x="919234" y="3192330"/>
            <a:chExt cx="3356882" cy="814090"/>
          </a:xfrm>
        </p:grpSpPr>
        <p:sp>
          <p:nvSpPr>
            <p:cNvPr id="24" name="Text Box 5">
              <a:extLst>
                <a:ext uri="{FF2B5EF4-FFF2-40B4-BE49-F238E27FC236}">
                  <a16:creationId xmlns:a16="http://schemas.microsoft.com/office/drawing/2014/main" id="{FF6B82B9-62CC-4035-B599-7206406EC59A}"/>
                </a:ext>
              </a:extLst>
            </p:cNvPr>
            <p:cNvSpPr txBox="1">
              <a:spLocks noChangeArrowheads="1"/>
            </p:cNvSpPr>
            <p:nvPr/>
          </p:nvSpPr>
          <p:spPr bwMode="auto">
            <a:xfrm>
              <a:off x="919234" y="3192330"/>
              <a:ext cx="15446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b="1" dirty="0">
                  <a:solidFill>
                    <a:schemeClr val="tx1"/>
                  </a:solidFill>
                  <a:latin typeface="Calibri" panose="020F0502020204030204" pitchFamily="34" charset="0"/>
                  <a:cs typeface="Calibri" panose="020F0502020204030204" pitchFamily="34" charset="0"/>
                </a:rPr>
                <a:t>EMAIL</a:t>
              </a:r>
            </a:p>
          </p:txBody>
        </p:sp>
        <p:sp>
          <p:nvSpPr>
            <p:cNvPr id="25" name="Text Box 5">
              <a:extLst>
                <a:ext uri="{FF2B5EF4-FFF2-40B4-BE49-F238E27FC236}">
                  <a16:creationId xmlns:a16="http://schemas.microsoft.com/office/drawing/2014/main" id="{95607AFA-E263-468B-B4ED-00CC7EAE6CB8}"/>
                </a:ext>
              </a:extLst>
            </p:cNvPr>
            <p:cNvSpPr txBox="1">
              <a:spLocks noChangeArrowheads="1"/>
            </p:cNvSpPr>
            <p:nvPr/>
          </p:nvSpPr>
          <p:spPr bwMode="auto">
            <a:xfrm>
              <a:off x="919234" y="3544755"/>
              <a:ext cx="33568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400" dirty="0">
                  <a:latin typeface="Calibri" panose="020F0502020204030204" pitchFamily="34" charset="0"/>
                  <a:cs typeface="Calibri" panose="020F0502020204030204" pitchFamily="34" charset="0"/>
                </a:rPr>
                <a:t>info@weblineglobal.com</a:t>
              </a:r>
              <a:endParaRPr lang="en-US" altLang="zh-CN" sz="4000" dirty="0">
                <a:solidFill>
                  <a:schemeClr val="tx1"/>
                </a:solidFill>
                <a:latin typeface="Calibri" panose="020F0502020204030204" pitchFamily="34" charset="0"/>
                <a:cs typeface="Calibri" panose="020F0502020204030204" pitchFamily="34" charset="0"/>
              </a:endParaRPr>
            </a:p>
          </p:txBody>
        </p:sp>
      </p:grpSp>
      <p:sp>
        <p:nvSpPr>
          <p:cNvPr id="26" name="Text Box 5">
            <a:extLst>
              <a:ext uri="{FF2B5EF4-FFF2-40B4-BE49-F238E27FC236}">
                <a16:creationId xmlns:a16="http://schemas.microsoft.com/office/drawing/2014/main" id="{91114CEC-8CDC-4EA2-8751-BE48F804AEE5}"/>
              </a:ext>
            </a:extLst>
          </p:cNvPr>
          <p:cNvSpPr txBox="1">
            <a:spLocks noChangeArrowheads="1"/>
          </p:cNvSpPr>
          <p:nvPr/>
        </p:nvSpPr>
        <p:spPr bwMode="auto">
          <a:xfrm>
            <a:off x="4719029" y="2488258"/>
            <a:ext cx="31882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dirty="0">
                <a:solidFill>
                  <a:schemeClr val="tx1"/>
                </a:solidFill>
                <a:latin typeface="Calibri" panose="020F0502020204030204" pitchFamily="34" charset="0"/>
                <a:cs typeface="Calibri" panose="020F0502020204030204" pitchFamily="34" charset="0"/>
              </a:rPr>
              <a:t>+44-207-193-7507 (UK)</a:t>
            </a:r>
          </a:p>
          <a:p>
            <a:r>
              <a:rPr lang="en-US" altLang="zh-CN" sz="2000" dirty="0">
                <a:solidFill>
                  <a:schemeClr val="tx1"/>
                </a:solidFill>
                <a:latin typeface="Calibri" panose="020F0502020204030204" pitchFamily="34" charset="0"/>
                <a:cs typeface="Calibri" panose="020F0502020204030204" pitchFamily="34" charset="0"/>
              </a:rPr>
              <a:t>+91-79-26420897 (IND)</a:t>
            </a:r>
          </a:p>
        </p:txBody>
      </p:sp>
      <p:grpSp>
        <p:nvGrpSpPr>
          <p:cNvPr id="27" name="Group 26">
            <a:extLst>
              <a:ext uri="{FF2B5EF4-FFF2-40B4-BE49-F238E27FC236}">
                <a16:creationId xmlns:a16="http://schemas.microsoft.com/office/drawing/2014/main" id="{358AAA3E-EE87-45BF-8CE0-D1761BE1CAD3}"/>
              </a:ext>
            </a:extLst>
          </p:cNvPr>
          <p:cNvGrpSpPr/>
          <p:nvPr/>
        </p:nvGrpSpPr>
        <p:grpSpPr>
          <a:xfrm>
            <a:off x="4768534" y="3539344"/>
            <a:ext cx="3255326" cy="814090"/>
            <a:chOff x="4325621" y="3101336"/>
            <a:chExt cx="3255326" cy="814090"/>
          </a:xfrm>
        </p:grpSpPr>
        <p:sp>
          <p:nvSpPr>
            <p:cNvPr id="28" name="Text Box 5">
              <a:extLst>
                <a:ext uri="{FF2B5EF4-FFF2-40B4-BE49-F238E27FC236}">
                  <a16:creationId xmlns:a16="http://schemas.microsoft.com/office/drawing/2014/main" id="{394FB892-77E4-4494-B737-EDD782B97BBF}"/>
                </a:ext>
              </a:extLst>
            </p:cNvPr>
            <p:cNvSpPr txBox="1">
              <a:spLocks noChangeArrowheads="1"/>
            </p:cNvSpPr>
            <p:nvPr/>
          </p:nvSpPr>
          <p:spPr bwMode="auto">
            <a:xfrm>
              <a:off x="4325621" y="3101336"/>
              <a:ext cx="15446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b="1" dirty="0">
                  <a:solidFill>
                    <a:schemeClr val="tx1"/>
                  </a:solidFill>
                  <a:latin typeface="Calibri" panose="020F0502020204030204" pitchFamily="34" charset="0"/>
                  <a:cs typeface="Calibri" panose="020F0502020204030204" pitchFamily="34" charset="0"/>
                </a:rPr>
                <a:t>WEBSITE</a:t>
              </a:r>
            </a:p>
          </p:txBody>
        </p:sp>
        <p:sp>
          <p:nvSpPr>
            <p:cNvPr id="29" name="Text Box 5">
              <a:extLst>
                <a:ext uri="{FF2B5EF4-FFF2-40B4-BE49-F238E27FC236}">
                  <a16:creationId xmlns:a16="http://schemas.microsoft.com/office/drawing/2014/main" id="{330D3F2E-877E-48CC-A943-D7BCFFC2CDAC}"/>
                </a:ext>
              </a:extLst>
            </p:cNvPr>
            <p:cNvSpPr txBox="1">
              <a:spLocks noChangeArrowheads="1"/>
            </p:cNvSpPr>
            <p:nvPr/>
          </p:nvSpPr>
          <p:spPr bwMode="auto">
            <a:xfrm>
              <a:off x="4325621" y="3453761"/>
              <a:ext cx="32553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dirty="0">
                  <a:solidFill>
                    <a:schemeClr val="tx1"/>
                  </a:solidFill>
                  <a:latin typeface="Calibri" panose="020F0502020204030204" pitchFamily="34" charset="0"/>
                  <a:cs typeface="Calibri" panose="020F0502020204030204" pitchFamily="34" charset="0"/>
                </a:rPr>
                <a:t>www.weblineglobal.com</a:t>
              </a:r>
            </a:p>
          </p:txBody>
        </p:sp>
      </p:grpSp>
    </p:spTree>
  </p:cSld>
  <p:clrMapOvr>
    <a:masterClrMapping/>
  </p:clrMapOvr>
</p:sld>
</file>

<file path=ppt/theme/theme1.xml><?xml version="1.0" encoding="utf-8"?>
<a:theme xmlns:a="http://schemas.openxmlformats.org/drawingml/2006/main"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773</TotalTime>
  <Words>1029</Words>
  <Application>Microsoft Office PowerPoint</Application>
  <PresentationFormat>On-screen Show (16:9)</PresentationFormat>
  <Paragraphs>70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Warwick template</vt:lpstr>
      <vt:lpstr>Tips and Advice for Implementing Digital Transformation Strategy in 2023</vt:lpstr>
      <vt:lpstr>PowerPoint Presentation</vt:lpstr>
      <vt:lpstr>PowerPoint Presentation</vt:lpstr>
      <vt:lpstr>Why is Digital Transformation Needed?</vt:lpstr>
      <vt:lpstr>Why is Digital Transformation Needed?</vt:lpstr>
      <vt:lpstr>2023’s Top Digital Transformation Strategies</vt:lpstr>
      <vt:lpstr>2023’s Top Digital Transformation Strategies</vt:lpstr>
      <vt:lpstr>2023’s Top Digital Transformation Strategies</vt:lpstr>
      <vt:lpstr>PowerPoint Presentation</vt:lpstr>
      <vt:lpstr>Common Challenges of Digital Transformation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Tips and Advice for Implementing Digital Transformation Strategy in 2023</dc:title>
  <dc:creator>Adnan Z Mistry</dc:creator>
  <cp:lastModifiedBy>Adnan Mistry</cp:lastModifiedBy>
  <cp:revision>26</cp:revision>
  <dcterms:modified xsi:type="dcterms:W3CDTF">2023-01-23T08:43:13Z</dcterms:modified>
</cp:coreProperties>
</file>